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42" r:id="rId2"/>
    <p:sldId id="343" r:id="rId3"/>
    <p:sldId id="364" r:id="rId4"/>
    <p:sldId id="354" r:id="rId5"/>
    <p:sldId id="360" r:id="rId6"/>
    <p:sldId id="359" r:id="rId7"/>
    <p:sldId id="362" r:id="rId8"/>
    <p:sldId id="363" r:id="rId9"/>
    <p:sldId id="361" r:id="rId10"/>
    <p:sldId id="356" r:id="rId11"/>
    <p:sldId id="357" r:id="rId12"/>
    <p:sldId id="345" r:id="rId13"/>
    <p:sldId id="346" r:id="rId14"/>
    <p:sldId id="381" r:id="rId15"/>
    <p:sldId id="382" r:id="rId16"/>
    <p:sldId id="383" r:id="rId17"/>
    <p:sldId id="384" r:id="rId18"/>
    <p:sldId id="385" r:id="rId19"/>
    <p:sldId id="377" r:id="rId20"/>
    <p:sldId id="378" r:id="rId21"/>
    <p:sldId id="379" r:id="rId22"/>
    <p:sldId id="380" r:id="rId23"/>
    <p:sldId id="352" r:id="rId24"/>
    <p:sldId id="376" r:id="rId25"/>
    <p:sldId id="386" r:id="rId26"/>
    <p:sldId id="387" r:id="rId27"/>
    <p:sldId id="373" r:id="rId28"/>
    <p:sldId id="388" r:id="rId29"/>
    <p:sldId id="389" r:id="rId30"/>
    <p:sldId id="390" r:id="rId31"/>
    <p:sldId id="39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1" autoAdjust="0"/>
    <p:restoredTop sz="96149" autoAdjust="0"/>
  </p:normalViewPr>
  <p:slideViewPr>
    <p:cSldViewPr showGuides="1">
      <p:cViewPr>
        <p:scale>
          <a:sx n="66" d="100"/>
          <a:sy n="66" d="100"/>
        </p:scale>
        <p:origin x="576" y="906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49DC1-CCB7-4D1E-82A5-40C6E21C9D0E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3F6C0-A816-4047-84A3-B354987E1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10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3F6C0-A816-4047-84A3-B354987E1E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3F6C0-A816-4047-84A3-B354987E1E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83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 userDrawn="1"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19771-A232-D9CF-4769-EBFF2F8CFBB1}"/>
              </a:ext>
            </a:extLst>
          </p:cNvPr>
          <p:cNvSpPr txBox="1"/>
          <p:nvPr/>
        </p:nvSpPr>
        <p:spPr>
          <a:xfrm>
            <a:off x="1461721" y="366114"/>
            <a:ext cx="22522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>
                  <a:alpha val="5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 userDrawn="1"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 userDrawn="1"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1244572" y="6402975"/>
            <a:ext cx="828092" cy="33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283FACD-0FC2-46BC-9A7D-DC00164ED1A3}" type="slidenum">
              <a:rPr lang="en-US" altLang="ko-KR" dirty="0" smtClean="0">
                <a:solidFill>
                  <a:schemeClr val="tx1"/>
                </a:solidFill>
              </a:rPr>
              <a:t>‹#›</a:t>
            </a:fld>
            <a:r>
              <a:rPr lang="en-US" altLang="ko-KR" dirty="0" smtClean="0">
                <a:solidFill>
                  <a:schemeClr val="tx1"/>
                </a:solidFill>
              </a:rPr>
              <a:t>/30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png"/><Relationship Id="rId18" Type="http://schemas.openxmlformats.org/officeDocument/2006/relationships/image" Target="../media/image27.pn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26.png"/><Relationship Id="rId2" Type="http://schemas.openxmlformats.org/officeDocument/2006/relationships/image" Target="../media/image39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42.png"/><Relationship Id="rId1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2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34.svg"/><Relationship Id="rId10" Type="http://schemas.openxmlformats.org/officeDocument/2006/relationships/image" Target="../media/image45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openxmlformats.org/officeDocument/2006/relationships/image" Target="../media/image77.png"/><Relationship Id="rId3" Type="http://schemas.microsoft.com/office/2007/relationships/media" Target="../media/media2.wmv"/><Relationship Id="rId7" Type="http://schemas.microsoft.com/office/2007/relationships/media" Target="../media/media4.wmv"/><Relationship Id="rId12" Type="http://schemas.openxmlformats.org/officeDocument/2006/relationships/image" Target="../media/image7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75.png"/><Relationship Id="rId5" Type="http://schemas.microsoft.com/office/2007/relationships/media" Target="../media/media3.wmv"/><Relationship Id="rId10" Type="http://schemas.openxmlformats.org/officeDocument/2006/relationships/image" Target="../media/image74.png"/><Relationship Id="rId4" Type="http://schemas.openxmlformats.org/officeDocument/2006/relationships/video" Target="../media/media2.wmv"/><Relationship Id="rId9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media" Target="../media/media6.wmv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video" Target="../media/media7.wmv"/><Relationship Id="rId5" Type="http://schemas.microsoft.com/office/2007/relationships/media" Target="../media/media7.wmv"/><Relationship Id="rId10" Type="http://schemas.openxmlformats.org/officeDocument/2006/relationships/image" Target="../media/image80.png"/><Relationship Id="rId4" Type="http://schemas.openxmlformats.org/officeDocument/2006/relationships/video" Target="../media/media6.wmv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9A270-96EA-F97C-E5A6-A95390C1A2BA}"/>
              </a:ext>
            </a:extLst>
          </p:cNvPr>
          <p:cNvSpPr txBox="1"/>
          <p:nvPr/>
        </p:nvSpPr>
        <p:spPr>
          <a:xfrm>
            <a:off x="7033433" y="4701719"/>
            <a:ext cx="49725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영상</a:t>
            </a:r>
            <a:r>
              <a:rPr lang="en-US" altLang="ko-KR" sz="1400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A.I 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비전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40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이용한 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사물 인터넷 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(IOT)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개발자 양성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_5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 차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한국직업능력교육원 </a:t>
            </a:r>
            <a:r>
              <a: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안산</a:t>
            </a:r>
            <a:r>
              <a: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A678B-2EB1-169D-6EE4-F587EF397234}"/>
              </a:ext>
            </a:extLst>
          </p:cNvPr>
          <p:cNvSpPr txBox="1"/>
          <p:nvPr/>
        </p:nvSpPr>
        <p:spPr>
          <a:xfrm>
            <a:off x="7033433" y="3833848"/>
            <a:ext cx="5158567" cy="584775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TEAM 2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  </a:t>
            </a:r>
            <a:endParaRPr lang="en-US" altLang="ko-KR" sz="20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 대근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상택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황 영훈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 재현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 도경</a:t>
            </a: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A678B-2EB1-169D-6EE4-F587EF397234}"/>
              </a:ext>
            </a:extLst>
          </p:cNvPr>
          <p:cNvSpPr txBox="1"/>
          <p:nvPr/>
        </p:nvSpPr>
        <p:spPr>
          <a:xfrm>
            <a:off x="7015437" y="2152909"/>
            <a:ext cx="5158567" cy="553998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스마트 팜 시스템 구축</a:t>
            </a:r>
            <a:endParaRPr lang="en-US" altLang="ko-KR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3" y="1426714"/>
            <a:ext cx="6156685" cy="42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9787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프로젝트 개요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활용 장비 및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재료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801697"/>
              </p:ext>
            </p:extLst>
          </p:nvPr>
        </p:nvGraphicFramePr>
        <p:xfrm>
          <a:off x="695395" y="1700808"/>
          <a:ext cx="10873212" cy="464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202">
                  <a:extLst>
                    <a:ext uri="{9D8B030D-6E8A-4147-A177-3AD203B41FA5}">
                      <a16:colId xmlns:a16="http://schemas.microsoft.com/office/drawing/2014/main" val="1673116166"/>
                    </a:ext>
                  </a:extLst>
                </a:gridCol>
                <a:gridCol w="1812202">
                  <a:extLst>
                    <a:ext uri="{9D8B030D-6E8A-4147-A177-3AD203B41FA5}">
                      <a16:colId xmlns:a16="http://schemas.microsoft.com/office/drawing/2014/main" val="2961354113"/>
                    </a:ext>
                  </a:extLst>
                </a:gridCol>
                <a:gridCol w="1812202">
                  <a:extLst>
                    <a:ext uri="{9D8B030D-6E8A-4147-A177-3AD203B41FA5}">
                      <a16:colId xmlns:a16="http://schemas.microsoft.com/office/drawing/2014/main" val="2891344898"/>
                    </a:ext>
                  </a:extLst>
                </a:gridCol>
                <a:gridCol w="1812202">
                  <a:extLst>
                    <a:ext uri="{9D8B030D-6E8A-4147-A177-3AD203B41FA5}">
                      <a16:colId xmlns:a16="http://schemas.microsoft.com/office/drawing/2014/main" val="3053069535"/>
                    </a:ext>
                  </a:extLst>
                </a:gridCol>
                <a:gridCol w="1812202">
                  <a:extLst>
                    <a:ext uri="{9D8B030D-6E8A-4147-A177-3AD203B41FA5}">
                      <a16:colId xmlns:a16="http://schemas.microsoft.com/office/drawing/2014/main" val="3967615826"/>
                    </a:ext>
                  </a:extLst>
                </a:gridCol>
                <a:gridCol w="1812202">
                  <a:extLst>
                    <a:ext uri="{9D8B030D-6E8A-4147-A177-3AD203B41FA5}">
                      <a16:colId xmlns:a16="http://schemas.microsoft.com/office/drawing/2014/main" val="3107370866"/>
                    </a:ext>
                  </a:extLst>
                </a:gridCol>
              </a:tblGrid>
              <a:tr h="15481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아두이노우노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듀얼모터센서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토양수분감지센서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4. 4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 스위치 홀더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초음파센서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미니워터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펌프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55837"/>
                  </a:ext>
                </a:extLst>
              </a:tr>
              <a:tr h="15481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</a:t>
                      </a:r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습도센서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캐패시터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블루투스 모듈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10. LED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11.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카메라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12.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서보모터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13358"/>
                  </a:ext>
                </a:extLst>
              </a:tr>
              <a:tr h="15481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13.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모터팬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14. </a:t>
                      </a:r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부저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15.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모터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16.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모터드라이버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17.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18. 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적외선센서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92209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096852"/>
            <a:ext cx="1242080" cy="92825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28" y="2096852"/>
            <a:ext cx="1156697" cy="101166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8E70971-D07A-A051-4DE9-64F6C749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88514">
            <a:off x="4978783" y="2067713"/>
            <a:ext cx="452487" cy="122873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036" y="2197053"/>
            <a:ext cx="1214181" cy="911467"/>
          </a:xfrm>
          <a:prstGeom prst="rect">
            <a:avLst/>
          </a:prstGeom>
        </p:spPr>
      </p:pic>
      <p:pic>
        <p:nvPicPr>
          <p:cNvPr id="30" name="그림 29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64" y="2110619"/>
            <a:ext cx="929366" cy="914489"/>
          </a:xfrm>
          <a:prstGeom prst="rect">
            <a:avLst/>
          </a:prstGeom>
          <a:ln w="28575">
            <a:noFill/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5094" y="2025465"/>
            <a:ext cx="1033346" cy="115444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55" y="3717032"/>
            <a:ext cx="1106959" cy="8485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4729" y="3610750"/>
            <a:ext cx="1156697" cy="95478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4756" y="3678079"/>
            <a:ext cx="1060539" cy="92641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2777" y="3681230"/>
            <a:ext cx="1287239" cy="910223"/>
          </a:xfrm>
          <a:prstGeom prst="rect">
            <a:avLst/>
          </a:prstGeom>
        </p:spPr>
      </p:pic>
      <p:pic>
        <p:nvPicPr>
          <p:cNvPr id="36" name="그림 35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273161" y="3678079"/>
            <a:ext cx="1004132" cy="993357"/>
          </a:xfrm>
          <a:prstGeom prst="rect">
            <a:avLst/>
          </a:prstGeom>
          <a:ln w="28575">
            <a:noFill/>
          </a:ln>
        </p:spPr>
      </p:pic>
      <p:pic>
        <p:nvPicPr>
          <p:cNvPr id="37" name="그림 36"/>
          <p:cNvPicPr preferRelativeResize="0">
            <a:picLocks/>
          </p:cNvPicPr>
          <p:nvPr/>
        </p:nvPicPr>
        <p:blipFill rotWithShape="1">
          <a:blip r:embed="rId13"/>
          <a:srcRect b="26062"/>
          <a:stretch/>
        </p:blipFill>
        <p:spPr>
          <a:xfrm>
            <a:off x="9877512" y="3678078"/>
            <a:ext cx="1551679" cy="993357"/>
          </a:xfrm>
          <a:prstGeom prst="rect">
            <a:avLst/>
          </a:prstGeom>
          <a:ln w="28575">
            <a:noFill/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065" y="5130344"/>
            <a:ext cx="1210296" cy="1160505"/>
          </a:xfrm>
          <a:prstGeom prst="rect">
            <a:avLst/>
          </a:prstGeom>
        </p:spPr>
      </p:pic>
      <p:pic>
        <p:nvPicPr>
          <p:cNvPr id="40" name="그림 39"/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626245" y="5164163"/>
            <a:ext cx="1007972" cy="991836"/>
          </a:xfrm>
          <a:prstGeom prst="rect">
            <a:avLst/>
          </a:prstGeom>
          <a:solidFill>
            <a:sysClr val="window" lastClr="FFFFFF"/>
          </a:solidFill>
          <a:ln w="28575">
            <a:noFill/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5820" y="5092121"/>
            <a:ext cx="1464335" cy="1210572"/>
          </a:xfrm>
          <a:prstGeom prst="rect">
            <a:avLst/>
          </a:prstGeom>
        </p:spPr>
      </p:pic>
      <p:pic>
        <p:nvPicPr>
          <p:cNvPr id="42" name="그림 41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283614" y="5184431"/>
            <a:ext cx="1062160" cy="1042376"/>
          </a:xfrm>
          <a:prstGeom prst="rect">
            <a:avLst/>
          </a:prstGeom>
          <a:ln w="28575"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25093" y="5209754"/>
            <a:ext cx="1278519" cy="10426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26208" y="5247548"/>
            <a:ext cx="772706" cy="10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9787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  <a:cs typeface="맑은 고딕 Semilight" panose="020B0502040204020203" pitchFamily="50" charset="-127"/>
              </a:rPr>
              <a:t>프로젝트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  <a:cs typeface="맑은 고딕 Semilight" panose="020B0502040204020203" pitchFamily="50" charset="-127"/>
              </a:rPr>
              <a:t>구조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8647315" y="2403676"/>
            <a:ext cx="1498" cy="37658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2122802" y="3017385"/>
            <a:ext cx="1498" cy="37658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680176" y="1434128"/>
            <a:ext cx="1921167" cy="109477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94379" y="2114206"/>
            <a:ext cx="1921167" cy="109477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510528" y="2767584"/>
            <a:ext cx="4425696" cy="438912"/>
          </a:xfrm>
          <a:custGeom>
            <a:avLst/>
            <a:gdLst>
              <a:gd name="connsiteX0" fmla="*/ 0 w 4425696"/>
              <a:gd name="connsiteY0" fmla="*/ 402336 h 438912"/>
              <a:gd name="connsiteX1" fmla="*/ 0 w 4425696"/>
              <a:gd name="connsiteY1" fmla="*/ 0 h 438912"/>
              <a:gd name="connsiteX2" fmla="*/ 4425696 w 4425696"/>
              <a:gd name="connsiteY2" fmla="*/ 0 h 438912"/>
              <a:gd name="connsiteX3" fmla="*/ 4425696 w 4425696"/>
              <a:gd name="connsiteY3" fmla="*/ 438912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5696" h="438912">
                <a:moveTo>
                  <a:pt x="0" y="402336"/>
                </a:moveTo>
                <a:lnTo>
                  <a:pt x="0" y="0"/>
                </a:lnTo>
                <a:lnTo>
                  <a:pt x="4425696" y="0"/>
                </a:lnTo>
                <a:lnTo>
                  <a:pt x="4425696" y="438912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1295244" y="3681984"/>
            <a:ext cx="9677556" cy="1459215"/>
          </a:xfrm>
          <a:custGeom>
            <a:avLst/>
            <a:gdLst>
              <a:gd name="connsiteX0" fmla="*/ 2414016 w 6778752"/>
              <a:gd name="connsiteY0" fmla="*/ 0 h 1682496"/>
              <a:gd name="connsiteX1" fmla="*/ 6778752 w 6778752"/>
              <a:gd name="connsiteY1" fmla="*/ 0 h 1682496"/>
              <a:gd name="connsiteX2" fmla="*/ 6778752 w 6778752"/>
              <a:gd name="connsiteY2" fmla="*/ 963168 h 1682496"/>
              <a:gd name="connsiteX3" fmla="*/ 6010656 w 6778752"/>
              <a:gd name="connsiteY3" fmla="*/ 963168 h 1682496"/>
              <a:gd name="connsiteX4" fmla="*/ 6010656 w 6778752"/>
              <a:gd name="connsiteY4" fmla="*/ 1682496 h 1682496"/>
              <a:gd name="connsiteX5" fmla="*/ 0 w 6778752"/>
              <a:gd name="connsiteY5" fmla="*/ 1682496 h 1682496"/>
              <a:gd name="connsiteX0" fmla="*/ 5632704 w 9997440"/>
              <a:gd name="connsiteY0" fmla="*/ 0 h 1694688"/>
              <a:gd name="connsiteX1" fmla="*/ 9997440 w 9997440"/>
              <a:gd name="connsiteY1" fmla="*/ 0 h 1694688"/>
              <a:gd name="connsiteX2" fmla="*/ 9997440 w 9997440"/>
              <a:gd name="connsiteY2" fmla="*/ 963168 h 1694688"/>
              <a:gd name="connsiteX3" fmla="*/ 9229344 w 9997440"/>
              <a:gd name="connsiteY3" fmla="*/ 963168 h 1694688"/>
              <a:gd name="connsiteX4" fmla="*/ 9229344 w 9997440"/>
              <a:gd name="connsiteY4" fmla="*/ 1682496 h 1694688"/>
              <a:gd name="connsiteX5" fmla="*/ 0 w 9997440"/>
              <a:gd name="connsiteY5" fmla="*/ 1694688 h 1694688"/>
              <a:gd name="connsiteX0" fmla="*/ 6205728 w 9997440"/>
              <a:gd name="connsiteY0" fmla="*/ 0 h 2084832"/>
              <a:gd name="connsiteX1" fmla="*/ 9997440 w 9997440"/>
              <a:gd name="connsiteY1" fmla="*/ 390144 h 2084832"/>
              <a:gd name="connsiteX2" fmla="*/ 9997440 w 9997440"/>
              <a:gd name="connsiteY2" fmla="*/ 1353312 h 2084832"/>
              <a:gd name="connsiteX3" fmla="*/ 9229344 w 9997440"/>
              <a:gd name="connsiteY3" fmla="*/ 1353312 h 2084832"/>
              <a:gd name="connsiteX4" fmla="*/ 9229344 w 9997440"/>
              <a:gd name="connsiteY4" fmla="*/ 2072640 h 2084832"/>
              <a:gd name="connsiteX5" fmla="*/ 0 w 9997440"/>
              <a:gd name="connsiteY5" fmla="*/ 2084832 h 2084832"/>
              <a:gd name="connsiteX0" fmla="*/ 9997440 w 9997440"/>
              <a:gd name="connsiteY0" fmla="*/ 0 h 1694688"/>
              <a:gd name="connsiteX1" fmla="*/ 9997440 w 9997440"/>
              <a:gd name="connsiteY1" fmla="*/ 963168 h 1694688"/>
              <a:gd name="connsiteX2" fmla="*/ 9229344 w 9997440"/>
              <a:gd name="connsiteY2" fmla="*/ 963168 h 1694688"/>
              <a:gd name="connsiteX3" fmla="*/ 9229344 w 9997440"/>
              <a:gd name="connsiteY3" fmla="*/ 1682496 h 1694688"/>
              <a:gd name="connsiteX4" fmla="*/ 0 w 9997440"/>
              <a:gd name="connsiteY4" fmla="*/ 1694688 h 1694688"/>
              <a:gd name="connsiteX0" fmla="*/ 9997440 w 9997440"/>
              <a:gd name="connsiteY0" fmla="*/ 0 h 1694688"/>
              <a:gd name="connsiteX1" fmla="*/ 9997440 w 9997440"/>
              <a:gd name="connsiteY1" fmla="*/ 963168 h 1694688"/>
              <a:gd name="connsiteX2" fmla="*/ 9241536 w 9997440"/>
              <a:gd name="connsiteY2" fmla="*/ 646176 h 1694688"/>
              <a:gd name="connsiteX3" fmla="*/ 9229344 w 9997440"/>
              <a:gd name="connsiteY3" fmla="*/ 1682496 h 1694688"/>
              <a:gd name="connsiteX4" fmla="*/ 0 w 9997440"/>
              <a:gd name="connsiteY4" fmla="*/ 1694688 h 1694688"/>
              <a:gd name="connsiteX0" fmla="*/ 9997440 w 10009632"/>
              <a:gd name="connsiteY0" fmla="*/ 0 h 1694688"/>
              <a:gd name="connsiteX1" fmla="*/ 10009632 w 10009632"/>
              <a:gd name="connsiteY1" fmla="*/ 670560 h 1694688"/>
              <a:gd name="connsiteX2" fmla="*/ 9241536 w 10009632"/>
              <a:gd name="connsiteY2" fmla="*/ 646176 h 1694688"/>
              <a:gd name="connsiteX3" fmla="*/ 9229344 w 10009632"/>
              <a:gd name="connsiteY3" fmla="*/ 1682496 h 1694688"/>
              <a:gd name="connsiteX4" fmla="*/ 0 w 10009632"/>
              <a:gd name="connsiteY4" fmla="*/ 1694688 h 1694688"/>
              <a:gd name="connsiteX0" fmla="*/ 9997440 w 10009632"/>
              <a:gd name="connsiteY0" fmla="*/ 0 h 1694688"/>
              <a:gd name="connsiteX1" fmla="*/ 10009632 w 10009632"/>
              <a:gd name="connsiteY1" fmla="*/ 670560 h 1694688"/>
              <a:gd name="connsiteX2" fmla="*/ 9241536 w 10009632"/>
              <a:gd name="connsiteY2" fmla="*/ 646176 h 1694688"/>
              <a:gd name="connsiteX3" fmla="*/ 9229344 w 10009632"/>
              <a:gd name="connsiteY3" fmla="*/ 1682496 h 1694688"/>
              <a:gd name="connsiteX4" fmla="*/ 0 w 10009632"/>
              <a:gd name="connsiteY4" fmla="*/ 1694688 h 1694688"/>
              <a:gd name="connsiteX0" fmla="*/ 9997440 w 10009632"/>
              <a:gd name="connsiteY0" fmla="*/ 0 h 1694688"/>
              <a:gd name="connsiteX1" fmla="*/ 10009632 w 10009632"/>
              <a:gd name="connsiteY1" fmla="*/ 658368 h 1694688"/>
              <a:gd name="connsiteX2" fmla="*/ 9241536 w 10009632"/>
              <a:gd name="connsiteY2" fmla="*/ 646176 h 1694688"/>
              <a:gd name="connsiteX3" fmla="*/ 9229344 w 10009632"/>
              <a:gd name="connsiteY3" fmla="*/ 1682496 h 1694688"/>
              <a:gd name="connsiteX4" fmla="*/ 0 w 10009632"/>
              <a:gd name="connsiteY4" fmla="*/ 1694688 h 169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9632" h="1694688">
                <a:moveTo>
                  <a:pt x="9997440" y="0"/>
                </a:moveTo>
                <a:lnTo>
                  <a:pt x="10009632" y="658368"/>
                </a:lnTo>
                <a:lnTo>
                  <a:pt x="9241536" y="646176"/>
                </a:lnTo>
                <a:lnTo>
                  <a:pt x="9229344" y="1682496"/>
                </a:lnTo>
                <a:lnTo>
                  <a:pt x="0" y="1694688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6522719" y="3718560"/>
            <a:ext cx="45719" cy="1422639"/>
          </a:xfrm>
          <a:custGeom>
            <a:avLst/>
            <a:gdLst>
              <a:gd name="connsiteX0" fmla="*/ 0 w 0"/>
              <a:gd name="connsiteY0" fmla="*/ 0 h 1645920"/>
              <a:gd name="connsiteX1" fmla="*/ 0 w 0"/>
              <a:gd name="connsiteY1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45920">
                <a:moveTo>
                  <a:pt x="0" y="0"/>
                </a:moveTo>
                <a:lnTo>
                  <a:pt x="0" y="164592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 flipH="1">
            <a:off x="7906666" y="2767584"/>
            <a:ext cx="45719" cy="2373615"/>
          </a:xfrm>
          <a:custGeom>
            <a:avLst/>
            <a:gdLst>
              <a:gd name="connsiteX0" fmla="*/ 0 w 0"/>
              <a:gd name="connsiteY0" fmla="*/ 0 h 1645920"/>
              <a:gd name="connsiteX1" fmla="*/ 0 w 0"/>
              <a:gd name="connsiteY1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45920">
                <a:moveTo>
                  <a:pt x="0" y="0"/>
                </a:moveTo>
                <a:lnTo>
                  <a:pt x="0" y="164592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5815584" y="4334232"/>
            <a:ext cx="707136" cy="806968"/>
          </a:xfrm>
          <a:custGeom>
            <a:avLst/>
            <a:gdLst>
              <a:gd name="connsiteX0" fmla="*/ 707136 w 707136"/>
              <a:gd name="connsiteY0" fmla="*/ 0 h 853440"/>
              <a:gd name="connsiteX1" fmla="*/ 0 w 707136"/>
              <a:gd name="connsiteY1" fmla="*/ 0 h 853440"/>
              <a:gd name="connsiteX2" fmla="*/ 0 w 707136"/>
              <a:gd name="connsiteY2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7136" h="853440">
                <a:moveTo>
                  <a:pt x="707136" y="0"/>
                </a:moveTo>
                <a:lnTo>
                  <a:pt x="0" y="0"/>
                </a:lnTo>
                <a:lnTo>
                  <a:pt x="0" y="85344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>
            <a:off x="7225068" y="4307928"/>
            <a:ext cx="707136" cy="833272"/>
          </a:xfrm>
          <a:custGeom>
            <a:avLst/>
            <a:gdLst>
              <a:gd name="connsiteX0" fmla="*/ 707136 w 707136"/>
              <a:gd name="connsiteY0" fmla="*/ 0 h 853440"/>
              <a:gd name="connsiteX1" fmla="*/ 0 w 707136"/>
              <a:gd name="connsiteY1" fmla="*/ 0 h 853440"/>
              <a:gd name="connsiteX2" fmla="*/ 0 w 707136"/>
              <a:gd name="connsiteY2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7136" h="853440">
                <a:moveTo>
                  <a:pt x="707136" y="0"/>
                </a:moveTo>
                <a:lnTo>
                  <a:pt x="0" y="0"/>
                </a:lnTo>
                <a:lnTo>
                  <a:pt x="0" y="85344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 52"/>
          <p:cNvSpPr/>
          <p:nvPr/>
        </p:nvSpPr>
        <p:spPr>
          <a:xfrm>
            <a:off x="8570976" y="2753854"/>
            <a:ext cx="816864" cy="1580378"/>
          </a:xfrm>
          <a:custGeom>
            <a:avLst/>
            <a:gdLst>
              <a:gd name="connsiteX0" fmla="*/ 816864 w 816864"/>
              <a:gd name="connsiteY0" fmla="*/ 0 h 902208"/>
              <a:gd name="connsiteX1" fmla="*/ 816864 w 816864"/>
              <a:gd name="connsiteY1" fmla="*/ 902208 h 902208"/>
              <a:gd name="connsiteX2" fmla="*/ 0 w 816864"/>
              <a:gd name="connsiteY2" fmla="*/ 902208 h 90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864" h="902208">
                <a:moveTo>
                  <a:pt x="816864" y="0"/>
                </a:moveTo>
                <a:lnTo>
                  <a:pt x="816864" y="902208"/>
                </a:lnTo>
                <a:lnTo>
                  <a:pt x="0" y="902208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1295244" y="3393967"/>
            <a:ext cx="1658112" cy="1747232"/>
          </a:xfrm>
          <a:custGeom>
            <a:avLst/>
            <a:gdLst>
              <a:gd name="connsiteX0" fmla="*/ 0 w 1658112"/>
              <a:gd name="connsiteY0" fmla="*/ 2084832 h 2084832"/>
              <a:gd name="connsiteX1" fmla="*/ 0 w 1658112"/>
              <a:gd name="connsiteY1" fmla="*/ 0 h 2084832"/>
              <a:gd name="connsiteX2" fmla="*/ 1658112 w 1658112"/>
              <a:gd name="connsiteY2" fmla="*/ 0 h 2084832"/>
              <a:gd name="connsiteX3" fmla="*/ 1658112 w 1658112"/>
              <a:gd name="connsiteY3" fmla="*/ 2072640 h 208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8112" h="2084832">
                <a:moveTo>
                  <a:pt x="0" y="2084832"/>
                </a:moveTo>
                <a:lnTo>
                  <a:pt x="0" y="0"/>
                </a:lnTo>
                <a:lnTo>
                  <a:pt x="1658112" y="0"/>
                </a:lnTo>
                <a:lnTo>
                  <a:pt x="1658112" y="207264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979119" y="4734444"/>
            <a:ext cx="846547" cy="84654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909"/>
          <a:stretch/>
        </p:blipFill>
        <p:spPr>
          <a:xfrm>
            <a:off x="4043813" y="4793544"/>
            <a:ext cx="683972" cy="722157"/>
          </a:xfrm>
          <a:prstGeom prst="rect">
            <a:avLst/>
          </a:prstGeom>
          <a:ln>
            <a:noFill/>
          </a:ln>
        </p:spPr>
      </p:pic>
      <p:sp>
        <p:nvSpPr>
          <p:cNvPr id="67" name="직사각형 66"/>
          <p:cNvSpPr/>
          <p:nvPr/>
        </p:nvSpPr>
        <p:spPr>
          <a:xfrm>
            <a:off x="4916685" y="5733256"/>
            <a:ext cx="1326203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53" y="5921437"/>
            <a:ext cx="1115865" cy="503500"/>
          </a:xfrm>
          <a:prstGeom prst="rect">
            <a:avLst/>
          </a:prstGeom>
          <a:ln>
            <a:noFill/>
          </a:ln>
        </p:spPr>
      </p:pic>
      <p:grpSp>
        <p:nvGrpSpPr>
          <p:cNvPr id="25" name="그룹 24"/>
          <p:cNvGrpSpPr/>
          <p:nvPr/>
        </p:nvGrpSpPr>
        <p:grpSpPr>
          <a:xfrm>
            <a:off x="7964325" y="1494429"/>
            <a:ext cx="1365980" cy="976347"/>
            <a:chOff x="2855640" y="2794986"/>
            <a:chExt cx="1365980" cy="97634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5640" y="2794986"/>
              <a:ext cx="750246" cy="97634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5886" y="3064688"/>
              <a:ext cx="615734" cy="445425"/>
            </a:xfrm>
            <a:prstGeom prst="rect">
              <a:avLst/>
            </a:prstGeom>
          </p:spPr>
        </p:pic>
      </p:grpSp>
      <p:sp>
        <p:nvSpPr>
          <p:cNvPr id="75" name="직사각형 74"/>
          <p:cNvSpPr/>
          <p:nvPr/>
        </p:nvSpPr>
        <p:spPr>
          <a:xfrm>
            <a:off x="2594563" y="5749913"/>
            <a:ext cx="1326203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9910DFA-AE81-7568-783F-56431C9BE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261" y="5833857"/>
            <a:ext cx="743914" cy="678658"/>
          </a:xfrm>
          <a:prstGeom prst="rect">
            <a:avLst/>
          </a:prstGeom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BDF0C-7FD1-9A1F-ACF0-221D494BF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665" y="6194641"/>
            <a:ext cx="398402" cy="317874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7211F9-C158-A5CB-5107-51357CB27A3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5175" t="46134" r="6908" b="9829"/>
          <a:stretch>
            <a:fillRect/>
          </a:stretch>
        </p:blipFill>
        <p:spPr>
          <a:xfrm flipH="1">
            <a:off x="1327529" y="2394770"/>
            <a:ext cx="938086" cy="61367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522" y="2425693"/>
            <a:ext cx="565935" cy="409401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6114317" y="2989148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471844" y="2968838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93869" y="2962955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0481178" y="2962954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9726814" y="3945555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8232002" y="3914448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811241" y="3945554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390111" y="3937767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8E70971-D07A-A051-4DE9-64F6C749C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588514">
            <a:off x="7736900" y="3044130"/>
            <a:ext cx="277191" cy="752716"/>
          </a:xfrm>
          <a:prstGeom prst="rect">
            <a:avLst/>
          </a:prstGeom>
          <a:ln>
            <a:noFill/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5028" y="3121159"/>
            <a:ext cx="729384" cy="594819"/>
          </a:xfrm>
          <a:prstGeom prst="rect">
            <a:avLst/>
          </a:prstGeom>
          <a:ln>
            <a:noFill/>
          </a:ln>
        </p:spPr>
      </p:pic>
      <p:pic>
        <p:nvPicPr>
          <p:cNvPr id="33" name="그림 32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1635" y="3061088"/>
            <a:ext cx="665035" cy="654389"/>
          </a:xfrm>
          <a:prstGeom prst="rect">
            <a:avLst/>
          </a:prstGeom>
          <a:ln w="28575">
            <a:noFill/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6941" y="4061923"/>
            <a:ext cx="632885" cy="606848"/>
          </a:xfrm>
          <a:prstGeom prst="rect">
            <a:avLst/>
          </a:prstGeom>
          <a:ln>
            <a:noFill/>
          </a:ln>
        </p:spPr>
      </p:pic>
      <p:pic>
        <p:nvPicPr>
          <p:cNvPr id="37" name="그림 36"/>
          <p:cNvPicPr preferRelativeResize="0">
            <a:picLocks/>
          </p:cNvPicPr>
          <p:nvPr/>
        </p:nvPicPr>
        <p:blipFill rotWithShape="1">
          <a:blip r:embed="rId13"/>
          <a:srcRect r="58766" b="42943"/>
          <a:stretch/>
        </p:blipFill>
        <p:spPr>
          <a:xfrm>
            <a:off x="6967422" y="4038358"/>
            <a:ext cx="538659" cy="645364"/>
          </a:xfrm>
          <a:prstGeom prst="rect">
            <a:avLst/>
          </a:prstGeom>
          <a:ln w="28575">
            <a:noFill/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4"/>
          <a:srcRect l="7389" t="14584" b="13756"/>
          <a:stretch/>
        </p:blipFill>
        <p:spPr>
          <a:xfrm>
            <a:off x="8306053" y="3974125"/>
            <a:ext cx="715616" cy="720080"/>
          </a:xfrm>
          <a:prstGeom prst="rect">
            <a:avLst/>
          </a:prstGeom>
          <a:ln>
            <a:noFill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3663" y="4094712"/>
            <a:ext cx="775314" cy="548234"/>
          </a:xfrm>
          <a:prstGeom prst="rect">
            <a:avLst/>
          </a:prstGeom>
          <a:ln>
            <a:noFill/>
          </a:ln>
        </p:spPr>
      </p:pic>
      <p:sp>
        <p:nvSpPr>
          <p:cNvPr id="56" name="직사각형 55"/>
          <p:cNvSpPr/>
          <p:nvPr/>
        </p:nvSpPr>
        <p:spPr>
          <a:xfrm>
            <a:off x="894009" y="3827522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913" y="3947229"/>
            <a:ext cx="744255" cy="615279"/>
          </a:xfrm>
          <a:prstGeom prst="rect">
            <a:avLst/>
          </a:prstGeom>
          <a:ln>
            <a:noFill/>
          </a:ln>
        </p:spPr>
      </p:pic>
      <p:sp>
        <p:nvSpPr>
          <p:cNvPr id="57" name="직사각형 56"/>
          <p:cNvSpPr/>
          <p:nvPr/>
        </p:nvSpPr>
        <p:spPr>
          <a:xfrm>
            <a:off x="2519843" y="3844181"/>
            <a:ext cx="846547" cy="84654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45490" y="3936231"/>
            <a:ext cx="592959" cy="662446"/>
          </a:xfrm>
          <a:prstGeom prst="rect">
            <a:avLst/>
          </a:prstGeom>
          <a:ln>
            <a:noFill/>
          </a:ln>
        </p:spPr>
      </p:pic>
      <p:cxnSp>
        <p:nvCxnSpPr>
          <p:cNvPr id="85" name="직선 연결선 84"/>
          <p:cNvCxnSpPr/>
          <p:nvPr/>
        </p:nvCxnSpPr>
        <p:spPr>
          <a:xfrm flipH="1">
            <a:off x="3920766" y="6183064"/>
            <a:ext cx="995919" cy="1665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6658" y="3229647"/>
            <a:ext cx="612883" cy="469787"/>
          </a:xfrm>
          <a:prstGeom prst="rect">
            <a:avLst/>
          </a:prstGeom>
        </p:spPr>
      </p:pic>
      <p:sp>
        <p:nvSpPr>
          <p:cNvPr id="50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2389220" cy="3922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전체 구조 요약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연결선 5"/>
          <p:cNvCxnSpPr>
            <a:stCxn id="68" idx="1"/>
          </p:cNvCxnSpPr>
          <p:nvPr/>
        </p:nvCxnSpPr>
        <p:spPr>
          <a:xfrm flipH="1">
            <a:off x="2941969" y="5157718"/>
            <a:ext cx="1037150" cy="1371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400420" y="5580991"/>
            <a:ext cx="13501" cy="629187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>
            <a:off x="4827064" y="5152333"/>
            <a:ext cx="1037150" cy="1371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7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팀 구성 및 역할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02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77475"/>
              </p:ext>
            </p:extLst>
          </p:nvPr>
        </p:nvGraphicFramePr>
        <p:xfrm>
          <a:off x="524528" y="1664804"/>
          <a:ext cx="11218265" cy="4680521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635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08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 상택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808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 대근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08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황 영훈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808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</a:t>
                      </a: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808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 도경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777338"/>
                  </a:ext>
                </a:extLst>
              </a:tr>
            </a:tbl>
          </a:graphicData>
        </a:graphic>
      </p:graphicFrame>
      <p:pic>
        <p:nvPicPr>
          <p:cNvPr id="104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3097" y="3278626"/>
            <a:ext cx="216867" cy="193294"/>
          </a:xfrm>
          <a:prstGeom prst="rect">
            <a:avLst/>
          </a:prstGeom>
        </p:spPr>
      </p:pic>
      <p:pic>
        <p:nvPicPr>
          <p:cNvPr id="109" name="그래픽 181">
            <a:extLst>
              <a:ext uri="{FF2B5EF4-FFF2-40B4-BE49-F238E27FC236}">
                <a16:creationId xmlns:a16="http://schemas.microsoft.com/office/drawing/2014/main" id="{868BBF98-12BA-9238-1643-BF7C1BA2E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2565" y="4197143"/>
            <a:ext cx="219805" cy="201488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4936548"/>
            <a:ext cx="4350872" cy="358635"/>
            <a:chOff x="4525872" y="5811259"/>
            <a:chExt cx="4350872" cy="358635"/>
          </a:xfrm>
        </p:grpSpPr>
        <p:sp>
          <p:nvSpPr>
            <p:cNvPr id="12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차량 코드 작성 및 구현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사용자메뉴얼 구축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124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704112"/>
            <a:ext cx="4350872" cy="358635"/>
            <a:chOff x="4525872" y="5811259"/>
            <a:chExt cx="4350872" cy="358635"/>
          </a:xfrm>
        </p:grpSpPr>
        <p:sp>
          <p:nvSpPr>
            <p:cNvPr id="129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작물 인식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데이터저장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메신저 알림 기능 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132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2464485"/>
            <a:ext cx="4350872" cy="358635"/>
            <a:chOff x="4525872" y="5811259"/>
            <a:chExt cx="4350872" cy="358635"/>
          </a:xfrm>
        </p:grpSpPr>
        <p:sp>
          <p:nvSpPr>
            <p:cNvPr id="5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하드웨어 설계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54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4113539"/>
            <a:ext cx="5602576" cy="358635"/>
            <a:chOff x="4525872" y="5811259"/>
            <a:chExt cx="5602576" cy="358635"/>
          </a:xfrm>
        </p:grpSpPr>
        <p:sp>
          <p:nvSpPr>
            <p:cNvPr id="56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5458560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510541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포트 코드 작성 및 구현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웹 활용 데이터 시각화 구현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전체 동작 구현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59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6836" y="3337380"/>
            <a:ext cx="4350872" cy="358635"/>
            <a:chOff x="4525872" y="5811259"/>
            <a:chExt cx="4350872" cy="358635"/>
          </a:xfrm>
        </p:grpSpPr>
        <p:sp>
          <p:nvSpPr>
            <p:cNvPr id="6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자료조사 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방향성 제시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64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9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절차 및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03</a:t>
            </a:r>
            <a:endParaRPr lang="ko-KR" altLang="en-US" sz="4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838732"/>
              </p:ext>
            </p:extLst>
          </p:nvPr>
        </p:nvGraphicFramePr>
        <p:xfrm>
          <a:off x="524528" y="2024844"/>
          <a:ext cx="11218265" cy="355728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8/11(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8/22(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협약기업 데이터 협조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8/25(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8/29(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9/1(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9/5(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9/8(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8/11(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2500501"/>
            <a:ext cx="2474844" cy="326913"/>
            <a:chOff x="4574111" y="3307757"/>
            <a:chExt cx="2474844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latin typeface="+mn-ea"/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+mn-ea"/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5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2500501"/>
            <a:ext cx="1446165" cy="326913"/>
            <a:chOff x="7383737" y="3307757"/>
            <a:chExt cx="1446165" cy="326913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69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latin typeface="+mn-ea"/>
                  </a:endParaRPr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+mn-ea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66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033901"/>
            <a:ext cx="2658092" cy="326913"/>
            <a:chOff x="4574111" y="3841157"/>
            <a:chExt cx="2658092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658092" cy="326913"/>
              <a:chOff x="4665551" y="3307757"/>
              <a:chExt cx="2658092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6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latin typeface="+mn-ea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+mn-ea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230498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필요 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데이터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및 수집 절차 정의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73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033901"/>
            <a:ext cx="1858457" cy="326913"/>
            <a:chOff x="7383738" y="3841157"/>
            <a:chExt cx="1858457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858457" cy="326913"/>
              <a:chOff x="4665552" y="3307757"/>
              <a:chExt cx="1858457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128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latin typeface="+mn-ea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+mn-ea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5053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외부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데이터 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수집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80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4111" y="3562538"/>
            <a:ext cx="2456768" cy="326913"/>
            <a:chOff x="4574111" y="4369794"/>
            <a:chExt cx="2456768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135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latin typeface="+mn-ea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+mn-ea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데이터 정제 및 정규화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132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4089588"/>
            <a:ext cx="2456768" cy="326913"/>
            <a:chOff x="4574111" y="4896844"/>
            <a:chExt cx="2456768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142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latin typeface="+mn-ea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+mn-ea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모형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139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4619813"/>
            <a:ext cx="2474845" cy="326913"/>
            <a:chOff x="4574111" y="5427069"/>
            <a:chExt cx="2474845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149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latin typeface="+mn-ea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+mn-ea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모바일 서비스 시스템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146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383738" y="4619813"/>
            <a:ext cx="1936899" cy="326914"/>
            <a:chOff x="7383738" y="5427069"/>
            <a:chExt cx="1936899" cy="326914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156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latin typeface="+mn-ea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+mn-ea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모바일 플랫폼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153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419677"/>
            <a:ext cx="7067899" cy="5249683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2389220" cy="3922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자동차 회로도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절차 및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03</a:t>
            </a:r>
            <a:endParaRPr lang="ko-KR" altLang="en-US" sz="4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13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2389220" cy="3922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하우스 회로도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419677"/>
            <a:ext cx="7067899" cy="5256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절차 및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03</a:t>
            </a:r>
            <a:endParaRPr lang="ko-KR" altLang="en-US" sz="4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80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581" y="1776101"/>
            <a:ext cx="2716527" cy="4569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49" y="2009677"/>
            <a:ext cx="2137694" cy="41025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112" y="1940477"/>
            <a:ext cx="2182045" cy="42999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380" y="1890744"/>
            <a:ext cx="1870689" cy="42065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23" y="1874203"/>
            <a:ext cx="2002767" cy="4039073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3577352" cy="3922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하우스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아두이노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명령어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6475675" y="4672335"/>
            <a:ext cx="3235859" cy="84771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4. AUTO, ON, OFF 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모드 지원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2027548" y="2885472"/>
            <a:ext cx="3235859" cy="84597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토양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온습도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조도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수위 센서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로 포트 환경 확인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6475675" y="2875242"/>
            <a:ext cx="3235859" cy="85620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블루투스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시리얼로 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제어 명령 수신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2027548" y="4676438"/>
            <a:ext cx="3235859" cy="84597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팬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문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적외선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LED 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자동제어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절차 및 방법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03</a:t>
            </a:r>
            <a:endParaRPr lang="ko-KR" altLang="en-US" sz="4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41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9" y="1953713"/>
            <a:ext cx="2392730" cy="466582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042" y="1933448"/>
            <a:ext cx="1745605" cy="429059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939" y="1901397"/>
            <a:ext cx="1728292" cy="47187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096" y="1854598"/>
            <a:ext cx="2109952" cy="473651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454" y="1962100"/>
            <a:ext cx="2393675" cy="4383224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3577352" cy="3922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자동차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아두이노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명령어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038813" y="3868514"/>
            <a:ext cx="2295255" cy="3922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이동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모터 작동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7880826" y="3846361"/>
            <a:ext cx="2295255" cy="3922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펌프 급수</a:t>
            </a:r>
          </a:p>
        </p:txBody>
      </p:sp>
      <p:sp>
        <p:nvSpPr>
          <p:cNvPr id="30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2139173" y="3846361"/>
            <a:ext cx="2295255" cy="3922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웹 이동 명령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절차 및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03</a:t>
            </a:r>
            <a:endParaRPr lang="ko-KR" altLang="en-US" sz="4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38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3" y="2009676"/>
            <a:ext cx="2392599" cy="439377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074" y="2065803"/>
            <a:ext cx="2275171" cy="443291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653" y="2063638"/>
            <a:ext cx="2647026" cy="425187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5" y="2080623"/>
            <a:ext cx="2778127" cy="4234893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3577352" cy="3922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라즈베리파이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명령어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1566036" y="4800196"/>
            <a:ext cx="2692346" cy="3922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날씨 데이터 불러오기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4871865" y="4778961"/>
            <a:ext cx="2443772" cy="3922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5.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웹서버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대시보드 표기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8004910" y="4777629"/>
            <a:ext cx="2519582" cy="3922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6.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제어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자동차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포트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1566036" y="3306643"/>
            <a:ext cx="2692346" cy="3922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센서 데이터 수집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4871866" y="3316873"/>
            <a:ext cx="2443770" cy="3922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2. CSV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저장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8004910" y="3306643"/>
            <a:ext cx="2295255" cy="39226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카메라 촬영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절차 및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03</a:t>
            </a:r>
            <a:endParaRPr lang="ko-KR" altLang="en-US" sz="4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9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3577352" cy="3922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하우스 구성 내용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8300516" y="2719084"/>
            <a:ext cx="34858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포트 내부 토양 습도 </a:t>
            </a: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하우스 내부 온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습도</a:t>
            </a:r>
            <a:endParaRPr lang="en-US" altLang="ko-KR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적외선센서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하우스 외부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서보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모터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문 열림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초음파 센서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물탱크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블루투스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무선통신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4404" y="2286007"/>
            <a:ext cx="3456385" cy="34563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47" y="2281100"/>
            <a:ext cx="3461292" cy="3461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경과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36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7176120" y="2077342"/>
            <a:ext cx="4444751" cy="584775"/>
            <a:chOff x="6242110" y="2376079"/>
            <a:chExt cx="4444751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프로젝트 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7477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+mn-ea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+mn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7176119" y="2876648"/>
            <a:ext cx="3976700" cy="584775"/>
            <a:chOff x="6242109" y="3175385"/>
            <a:chExt cx="3976700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프로젝트 팀 구성 및 역할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+mn-ea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7176119" y="3675954"/>
            <a:ext cx="4185695" cy="584775"/>
            <a:chOff x="6242109" y="3974691"/>
            <a:chExt cx="4185695" cy="584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프로젝트 수행 절차 및 방법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+mn-ea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7176119" y="4475260"/>
            <a:ext cx="3256573" cy="584775"/>
            <a:chOff x="6242109" y="4773997"/>
            <a:chExt cx="3256573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프로젝트 수행 경과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+mn-ea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+mn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7176119" y="5274567"/>
            <a:ext cx="3976700" cy="584775"/>
            <a:chOff x="6242109" y="5573304"/>
            <a:chExt cx="39767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자체 평가 의견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+mn-ea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+mn-ea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7" y="1943812"/>
            <a:ext cx="6549254" cy="40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3577352" cy="3922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자동차 구성 내용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8436260" y="2250636"/>
            <a:ext cx="3485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이동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모터 구동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펌프 작동</a:t>
            </a: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6532" y="2266253"/>
            <a:ext cx="3456386" cy="34563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5669" y="2281100"/>
            <a:ext cx="3461292" cy="3461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경과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72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3577352" cy="3922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웹 대시보드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컨트롤 구성 내용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8400256" y="2975298"/>
            <a:ext cx="31323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날씨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확인</a:t>
            </a:r>
            <a:endParaRPr lang="en-US" altLang="ko-KR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현제 </a:t>
            </a:r>
            <a:r>
              <a:rPr lang="ko-KR" altLang="en-US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센서값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확인</a:t>
            </a:r>
            <a:endParaRPr lang="en-US" altLang="ko-KR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     (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온도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습도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조도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 startAt="3"/>
              <a:defRPr/>
            </a:pPr>
            <a:r>
              <a:rPr lang="ko-KR" altLang="en-US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시스템조작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수동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자동</a:t>
            </a: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1507"/>
          <a:stretch/>
        </p:blipFill>
        <p:spPr>
          <a:xfrm>
            <a:off x="5233250" y="2577836"/>
            <a:ext cx="2617474" cy="313915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285230" y="2096853"/>
            <a:ext cx="1661099" cy="4177223"/>
            <a:chOff x="5194163" y="1733648"/>
            <a:chExt cx="1985935" cy="49940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8919" y="1733648"/>
              <a:ext cx="1937983" cy="11966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66975"/>
            <a:stretch/>
          </p:blipFill>
          <p:spPr>
            <a:xfrm>
              <a:off x="5226970" y="5539183"/>
              <a:ext cx="1952346" cy="118856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t="33488" b="33943"/>
            <a:stretch/>
          </p:blipFill>
          <p:spPr>
            <a:xfrm>
              <a:off x="5229404" y="4276602"/>
              <a:ext cx="1950694" cy="117118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b="67430"/>
            <a:stretch/>
          </p:blipFill>
          <p:spPr>
            <a:xfrm>
              <a:off x="5194163" y="3021651"/>
              <a:ext cx="1937983" cy="116355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 t="15633" r="19145" b="635"/>
          <a:stretch/>
        </p:blipFill>
        <p:spPr>
          <a:xfrm rot="5400000">
            <a:off x="926467" y="1826822"/>
            <a:ext cx="1728190" cy="22682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l="28188" t="68230" r="30682"/>
          <a:stretch/>
        </p:blipFill>
        <p:spPr>
          <a:xfrm>
            <a:off x="675342" y="4083602"/>
            <a:ext cx="2187045" cy="22397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경과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190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3577352" cy="3922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데이터 저장 및 시각화 구성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8079951" y="3320988"/>
            <a:ext cx="313234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CSV 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파일 생성</a:t>
            </a:r>
            <a:endParaRPr lang="en-US" altLang="ko-KR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Power BI </a:t>
            </a:r>
            <a:r>
              <a:rPr lang="ko-KR" altLang="en-US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시각화</a:t>
            </a:r>
            <a:endParaRPr lang="en-US" altLang="ko-KR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988840"/>
            <a:ext cx="3325433" cy="20677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08" y="4293096"/>
            <a:ext cx="4155490" cy="23443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3"/>
          <a:stretch/>
        </p:blipFill>
        <p:spPr>
          <a:xfrm>
            <a:off x="993773" y="1975145"/>
            <a:ext cx="2714493" cy="20993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경과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07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경과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90267" y="5111739"/>
            <a:ext cx="1833326" cy="3719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내부온도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- &gt;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팬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3665730" y="5111739"/>
            <a:ext cx="1728192" cy="3719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조도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-&gt; LED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6636060" y="5111738"/>
            <a:ext cx="1736262" cy="3719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적외선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-&gt;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부저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3577352" cy="3922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동작 영상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하우스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9718662" y="5136041"/>
            <a:ext cx="1736262" cy="3719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초음파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-&gt; LED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조도센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41555" y="2081115"/>
            <a:ext cx="2761616" cy="2761616"/>
          </a:xfrm>
          <a:prstGeom prst="rect">
            <a:avLst/>
          </a:prstGeom>
        </p:spPr>
      </p:pic>
      <p:pic>
        <p:nvPicPr>
          <p:cNvPr id="6" name="초음파센서_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65951" y="2081114"/>
            <a:ext cx="2716039" cy="2716039"/>
          </a:xfrm>
          <a:prstGeom prst="rect">
            <a:avLst/>
          </a:prstGeom>
        </p:spPr>
      </p:pic>
      <p:pic>
        <p:nvPicPr>
          <p:cNvPr id="9" name="팬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8016" y="2081115"/>
            <a:ext cx="2716038" cy="2716038"/>
          </a:xfrm>
          <a:prstGeom prst="rect">
            <a:avLst/>
          </a:prstGeom>
        </p:spPr>
      </p:pic>
      <p:pic>
        <p:nvPicPr>
          <p:cNvPr id="10" name="적외선센서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276542" y="2081115"/>
            <a:ext cx="2716038" cy="27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7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4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625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0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67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5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경과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1384975" y="5857901"/>
            <a:ext cx="1833326" cy="3719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컨트롤 시험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(0-1)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538428" y="1380553"/>
            <a:ext cx="3577352" cy="3922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동작 영상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자동차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4927015" y="5927153"/>
            <a:ext cx="2258144" cy="3719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컨트롤 시험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(0-1-3)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8890063" y="5927152"/>
            <a:ext cx="2258144" cy="3719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컨트롤 시험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(0-1-2-3)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A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64252" y="2256871"/>
            <a:ext cx="3309766" cy="3309766"/>
          </a:xfrm>
          <a:prstGeom prst="rect">
            <a:avLst/>
          </a:prstGeom>
        </p:spPr>
      </p:pic>
      <p:pic>
        <p:nvPicPr>
          <p:cNvPr id="5" name="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8428" y="2256871"/>
            <a:ext cx="3312105" cy="3312105"/>
          </a:xfrm>
          <a:prstGeom prst="rect">
            <a:avLst/>
          </a:prstGeom>
        </p:spPr>
      </p:pic>
      <p:pic>
        <p:nvPicPr>
          <p:cNvPr id="6" name="1-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56517" y="2264095"/>
            <a:ext cx="3301751" cy="33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0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7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0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669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3168734" y="1779875"/>
            <a:ext cx="5465124" cy="3853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대형화된 넓은 농장에서 </a:t>
            </a:r>
            <a:endParaRPr lang="en-US" altLang="ko-KR" sz="28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보조 로봇의 데이터를 받아 </a:t>
            </a:r>
            <a:endParaRPr lang="en-US" altLang="ko-KR" sz="28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수행 한다면</a:t>
            </a:r>
            <a:endParaRPr lang="en-US" altLang="ko-KR" sz="28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3600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B050"/>
                </a:solidFill>
                <a:latin typeface="+mn-ea"/>
              </a:rPr>
              <a:t>일일히</a:t>
            </a: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작물 상태를 </a:t>
            </a:r>
            <a:endParaRPr lang="en-US" altLang="ko-KR" sz="28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확인하는 것보다</a:t>
            </a:r>
            <a:endParaRPr lang="en-US" altLang="ko-KR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문제되는 작물만 </a:t>
            </a:r>
            <a:r>
              <a:rPr lang="ko-KR" altLang="en-US" sz="3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B050"/>
                </a:solidFill>
                <a:latin typeface="+mn-ea"/>
              </a:rPr>
              <a:t>골라</a:t>
            </a:r>
            <a:endParaRPr lang="en-US" altLang="ko-KR" sz="36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00B050"/>
              </a:solidFill>
              <a:latin typeface="+mn-ea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필요 없는 시간을 줄일 수 있다</a:t>
            </a:r>
            <a:r>
              <a:rPr lang="en-US" altLang="ko-KR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en-US" altLang="ko-KR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5170" y="3452150"/>
            <a:ext cx="2030344" cy="508811"/>
            <a:chOff x="3467708" y="6044150"/>
            <a:chExt cx="2030344" cy="508811"/>
          </a:xfrm>
        </p:grpSpPr>
        <p:sp>
          <p:nvSpPr>
            <p:cNvPr id="9" name="아래쪽 화살표 8"/>
            <p:cNvSpPr/>
            <p:nvPr/>
          </p:nvSpPr>
          <p:spPr>
            <a:xfrm>
              <a:off x="5159896" y="6044150"/>
              <a:ext cx="338156" cy="50881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2">
              <a:extLst>
                <a:ext uri="{FF2B5EF4-FFF2-40B4-BE49-F238E27FC236}">
                  <a16:creationId xmlns:a16="http://schemas.microsoft.com/office/drawing/2014/main" id="{F06C92DC-C0AB-FE77-02AB-773B7194FCAC}"/>
                </a:ext>
              </a:extLst>
            </p:cNvPr>
            <p:cNvSpPr/>
            <p:nvPr/>
          </p:nvSpPr>
          <p:spPr>
            <a:xfrm>
              <a:off x="3467708" y="6044150"/>
              <a:ext cx="1584176" cy="39226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tx1"/>
                  </a:solidFill>
                  <a:latin typeface="+mn-ea"/>
                </a:rPr>
                <a:t>업무강도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868308" y="3454881"/>
            <a:ext cx="2118696" cy="508811"/>
            <a:chOff x="6023992" y="5985876"/>
            <a:chExt cx="2118696" cy="508811"/>
          </a:xfrm>
        </p:grpSpPr>
        <p:sp>
          <p:nvSpPr>
            <p:cNvPr id="11" name="아래쪽 화살표 10"/>
            <p:cNvSpPr/>
            <p:nvPr/>
          </p:nvSpPr>
          <p:spPr>
            <a:xfrm rot="10800000">
              <a:off x="7804532" y="5985876"/>
              <a:ext cx="338156" cy="50881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2">
              <a:extLst>
                <a:ext uri="{FF2B5EF4-FFF2-40B4-BE49-F238E27FC236}">
                  <a16:creationId xmlns:a16="http://schemas.microsoft.com/office/drawing/2014/main" id="{F06C92DC-C0AB-FE77-02AB-773B7194FCAC}"/>
                </a:ext>
              </a:extLst>
            </p:cNvPr>
            <p:cNvSpPr/>
            <p:nvPr/>
          </p:nvSpPr>
          <p:spPr>
            <a:xfrm>
              <a:off x="6023992" y="6044150"/>
              <a:ext cx="1584176" cy="39226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tx1"/>
                  </a:solidFill>
                  <a:latin typeface="+mn-ea"/>
                </a:rPr>
                <a:t>인력 효율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71232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</a:t>
            </a: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경과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활용방안 및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기대 효과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  <a:p>
            <a:pPr>
              <a:defRPr/>
            </a:pP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3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8593"/>
          <a:stretch/>
        </p:blipFill>
        <p:spPr>
          <a:xfrm>
            <a:off x="8507998" y="4941168"/>
            <a:ext cx="2219325" cy="1674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3235808" y="2555922"/>
            <a:ext cx="546512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단순한 보조의 역할이기에 </a:t>
            </a:r>
            <a:endParaRPr lang="en-US" altLang="ko-KR" sz="28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4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+mn-ea"/>
              </a:rPr>
              <a:t>다양한 형태</a:t>
            </a: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로 변경하여</a:t>
            </a:r>
            <a:endParaRPr lang="en-US" altLang="ko-KR" sz="28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농업분야 뿐만 아니라 </a:t>
            </a:r>
            <a:endParaRPr lang="en-US" altLang="ko-KR" sz="28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타 분야의 활용 </a:t>
            </a: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+mn-ea"/>
              </a:rPr>
              <a:t>범용성</a:t>
            </a: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이 크다</a:t>
            </a:r>
            <a:r>
              <a:rPr lang="en-US" altLang="ko-KR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9194306" y="3088782"/>
            <a:ext cx="2705225" cy="1604003"/>
            <a:chOff x="9194306" y="2693709"/>
            <a:chExt cx="2705225" cy="160400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4306" y="2693709"/>
              <a:ext cx="2652266" cy="1468095"/>
            </a:xfrm>
            <a:prstGeom prst="rect">
              <a:avLst/>
            </a:prstGeom>
          </p:spPr>
        </p:pic>
        <p:sp>
          <p:nvSpPr>
            <p:cNvPr id="21" name="모서리가 둥근 직사각형 12">
              <a:extLst>
                <a:ext uri="{FF2B5EF4-FFF2-40B4-BE49-F238E27FC236}">
                  <a16:creationId xmlns:a16="http://schemas.microsoft.com/office/drawing/2014/main" id="{F06C92DC-C0AB-FE77-02AB-773B7194FCAC}"/>
                </a:ext>
              </a:extLst>
            </p:cNvPr>
            <p:cNvSpPr/>
            <p:nvPr/>
          </p:nvSpPr>
          <p:spPr>
            <a:xfrm>
              <a:off x="9207185" y="4003929"/>
              <a:ext cx="2692346" cy="29378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엔터테인먼트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관광안내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15121" y="1578720"/>
            <a:ext cx="2606889" cy="2066330"/>
            <a:chOff x="351135" y="3347463"/>
            <a:chExt cx="2847975" cy="22574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135" y="3347463"/>
              <a:ext cx="2847975" cy="2257425"/>
            </a:xfrm>
            <a:prstGeom prst="rect">
              <a:avLst/>
            </a:prstGeom>
          </p:spPr>
        </p:pic>
        <p:sp>
          <p:nvSpPr>
            <p:cNvPr id="22" name="모서리가 둥근 직사각형 12">
              <a:extLst>
                <a:ext uri="{FF2B5EF4-FFF2-40B4-BE49-F238E27FC236}">
                  <a16:creationId xmlns:a16="http://schemas.microsoft.com/office/drawing/2014/main" id="{F06C92DC-C0AB-FE77-02AB-773B7194FCAC}"/>
                </a:ext>
              </a:extLst>
            </p:cNvPr>
            <p:cNvSpPr/>
            <p:nvPr/>
          </p:nvSpPr>
          <p:spPr>
            <a:xfrm>
              <a:off x="351135" y="3357974"/>
              <a:ext cx="2237100" cy="53854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농업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벌레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새 퇴치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206388" y="1408512"/>
            <a:ext cx="1779037" cy="1370064"/>
            <a:chOff x="8139137" y="1511116"/>
            <a:chExt cx="1779037" cy="137006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6389" y="1511116"/>
              <a:ext cx="1539035" cy="1177362"/>
            </a:xfrm>
            <a:prstGeom prst="rect">
              <a:avLst/>
            </a:prstGeom>
          </p:spPr>
        </p:pic>
        <p:sp>
          <p:nvSpPr>
            <p:cNvPr id="24" name="모서리가 둥근 직사각형 12">
              <a:extLst>
                <a:ext uri="{FF2B5EF4-FFF2-40B4-BE49-F238E27FC236}">
                  <a16:creationId xmlns:a16="http://schemas.microsoft.com/office/drawing/2014/main" id="{F06C92DC-C0AB-FE77-02AB-773B7194FCAC}"/>
                </a:ext>
              </a:extLst>
            </p:cNvPr>
            <p:cNvSpPr/>
            <p:nvPr/>
          </p:nvSpPr>
          <p:spPr>
            <a:xfrm>
              <a:off x="8139137" y="2527802"/>
              <a:ext cx="1779037" cy="35337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보안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감시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순찰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5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9095907" y="6313211"/>
            <a:ext cx="1644534" cy="30384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물류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창고 업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40666" y="4692785"/>
            <a:ext cx="2420505" cy="1847488"/>
            <a:chOff x="2388293" y="4825979"/>
            <a:chExt cx="2305050" cy="17593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8293" y="4825979"/>
              <a:ext cx="2305050" cy="1733550"/>
            </a:xfrm>
            <a:prstGeom prst="rect">
              <a:avLst/>
            </a:prstGeom>
          </p:spPr>
        </p:pic>
        <p:sp>
          <p:nvSpPr>
            <p:cNvPr id="26" name="모서리가 둥근 직사각형 12">
              <a:extLst>
                <a:ext uri="{FF2B5EF4-FFF2-40B4-BE49-F238E27FC236}">
                  <a16:creationId xmlns:a16="http://schemas.microsoft.com/office/drawing/2014/main" id="{F06C92DC-C0AB-FE77-02AB-773B7194FCAC}"/>
                </a:ext>
              </a:extLst>
            </p:cNvPr>
            <p:cNvSpPr/>
            <p:nvPr/>
          </p:nvSpPr>
          <p:spPr>
            <a:xfrm>
              <a:off x="2392698" y="6061729"/>
              <a:ext cx="1069899" cy="52361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</a:rPr>
                <a:t>외식</a:t>
              </a:r>
              <a:endParaRPr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71232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수행 </a:t>
            </a:r>
            <a:r>
              <a:rPr lang="ko-KR" altLang="en-US" sz="2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경과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활용방안 및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기대 효과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  <a:p>
            <a:pPr>
              <a:defRPr/>
            </a:pP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04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07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05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3359696" y="1503392"/>
            <a:ext cx="5363941" cy="1748490"/>
            <a:chOff x="541891" y="2355826"/>
            <a:chExt cx="5363941" cy="1748490"/>
          </a:xfrm>
        </p:grpSpPr>
        <p:sp>
          <p:nvSpPr>
            <p:cNvPr id="79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355826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75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사전 기획의 관점에서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프로젝트 결과물에 대한 완성도 평가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점 만점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3368013" y="3304171"/>
            <a:ext cx="5465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7/10 </a:t>
            </a:r>
            <a:r>
              <a:rPr lang="ko-KR" altLang="en-US" sz="48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점</a:t>
            </a:r>
            <a:endParaRPr lang="en-US" altLang="ko-KR" sz="48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3359696" y="4401108"/>
            <a:ext cx="5465124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구현됨에 있어 목적을 두어 디테일 한 조작</a:t>
            </a:r>
            <a:r>
              <a:rPr lang="en-US" altLang="ko-KR" sz="24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24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설비가 부족했다</a:t>
            </a:r>
            <a:r>
              <a:rPr lang="en-US" altLang="ko-KR" sz="24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en-US" altLang="ko-KR" sz="20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2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1585866" y="5798588"/>
            <a:ext cx="2440661" cy="5529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급수 정밀 분사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4771574" y="5798588"/>
            <a:ext cx="2916435" cy="55291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자동차의 정밀 이동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8217251" y="5798588"/>
            <a:ext cx="2703285" cy="5529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부분적 무선 통신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20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05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91" name="사각형: 둥근 모서리 13">
            <a:extLst>
              <a:ext uri="{FF2B5EF4-FFF2-40B4-BE49-F238E27FC236}">
                <a16:creationId xmlns:a16="http://schemas.microsoft.com/office/drawing/2014/main" id="{1E025A8C-5815-C97A-B3AE-8F5FE071600F}"/>
              </a:ext>
            </a:extLst>
          </p:cNvPr>
          <p:cNvSpPr/>
          <p:nvPr/>
        </p:nvSpPr>
        <p:spPr>
          <a:xfrm>
            <a:off x="3410287" y="1572380"/>
            <a:ext cx="5363941" cy="1136540"/>
          </a:xfrm>
          <a:prstGeom prst="roundRect">
            <a:avLst>
              <a:gd name="adj" fmla="val 6897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srgbClr val="FFD85C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7041EC4-B376-7174-8938-DC069344B1D2}"/>
              </a:ext>
            </a:extLst>
          </p:cNvPr>
          <p:cNvSpPr/>
          <p:nvPr/>
        </p:nvSpPr>
        <p:spPr>
          <a:xfrm rot="5400000">
            <a:off x="6045364" y="-600693"/>
            <a:ext cx="93786" cy="4439942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719653C-5E68-CF3A-C029-6588E11E539A}"/>
              </a:ext>
            </a:extLst>
          </p:cNvPr>
          <p:cNvSpPr txBox="1"/>
          <p:nvPr/>
        </p:nvSpPr>
        <p:spPr>
          <a:xfrm>
            <a:off x="3650132" y="2064319"/>
            <a:ext cx="4995645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개인 또는 우리 팀이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n-ea"/>
              </a:rPr>
              <a:t>잘한 부분과 아쉬운 점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1998143" y="4335128"/>
            <a:ext cx="37482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1. </a:t>
            </a: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팀원의 적극성</a:t>
            </a:r>
            <a:r>
              <a:rPr lang="en-US" altLang="ko-KR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임무 분배</a:t>
            </a:r>
            <a:r>
              <a:rPr lang="en-US" altLang="ko-KR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</a:t>
            </a:r>
            <a:endParaRPr lang="en-US" altLang="ko-KR" sz="20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많은 아이디어가  반영됨</a:t>
            </a:r>
            <a:endParaRPr lang="en-US" altLang="ko-KR" sz="20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3. </a:t>
            </a: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예산 절약을 위한 활동 </a:t>
            </a:r>
            <a:endParaRPr lang="en-US" altLang="ko-KR" sz="20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4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2496700" y="3346228"/>
            <a:ext cx="2440661" cy="5529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잘한 부분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263360" y="3346115"/>
            <a:ext cx="4432361" cy="2466341"/>
            <a:chOff x="6728418" y="3429000"/>
            <a:chExt cx="4432361" cy="2466341"/>
          </a:xfrm>
        </p:grpSpPr>
        <p:sp>
          <p:nvSpPr>
            <p:cNvPr id="25" name="모서리가 둥근 직사각형 12">
              <a:extLst>
                <a:ext uri="{FF2B5EF4-FFF2-40B4-BE49-F238E27FC236}">
                  <a16:creationId xmlns:a16="http://schemas.microsoft.com/office/drawing/2014/main" id="{F06C92DC-C0AB-FE77-02AB-773B7194FCAC}"/>
                </a:ext>
              </a:extLst>
            </p:cNvPr>
            <p:cNvSpPr/>
            <p:nvPr/>
          </p:nvSpPr>
          <p:spPr>
            <a:xfrm>
              <a:off x="7730400" y="3429000"/>
              <a:ext cx="2428399" cy="55291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tx1"/>
                  </a:solidFill>
                  <a:latin typeface="+mn-ea"/>
                </a:rPr>
                <a:t>아쉬운 부분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6728418" y="4418013"/>
              <a:ext cx="443236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eriod"/>
                <a:defRPr/>
              </a:pP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전기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,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설비 관련 지식이 희박해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구성하는대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 시간이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오래걸림</a:t>
              </a:r>
              <a:endParaRPr lang="en-US" altLang="ko-KR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  <a:defRPr/>
              </a:pP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GPT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에 많은 의존도 </a:t>
              </a:r>
              <a:endParaRPr lang="en-US" altLang="ko-KR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0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05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3565883" y="1579499"/>
            <a:ext cx="5363941" cy="1748490"/>
            <a:chOff x="541891" y="4490910"/>
            <a:chExt cx="5363941" cy="1748490"/>
          </a:xfrm>
        </p:grpSpPr>
        <p:sp>
          <p:nvSpPr>
            <p:cNvPr id="83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75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n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n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4373710" y="3608967"/>
            <a:ext cx="374828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시작 전 좀더 치밀한 계획 필요</a:t>
            </a:r>
            <a:endParaRPr lang="en-US" altLang="ko-KR" sz="20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3802598" y="4114279"/>
            <a:ext cx="5348706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n-ea"/>
              </a:rPr>
              <a:t>부품</a:t>
            </a:r>
            <a:r>
              <a:rPr lang="en-US" altLang="ko-KR" sz="3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3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+mn-ea"/>
              </a:rPr>
              <a:t>설비 과정</a:t>
            </a:r>
            <a:r>
              <a:rPr lang="en-US" altLang="ko-KR" sz="3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3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n-ea"/>
              </a:rPr>
              <a:t>조작</a:t>
            </a:r>
            <a:endParaRPr lang="en-US" altLang="ko-KR" sz="36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3047422" y="5121188"/>
            <a:ext cx="6400859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경험을 하면서 알아가는 학습에  많은 도움이 됬지만</a:t>
            </a:r>
            <a:endParaRPr lang="en-US" altLang="ko-KR" sz="20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많은 시간이 걸려 체력적</a:t>
            </a:r>
            <a:r>
              <a:rPr lang="en-US" altLang="ko-KR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정신적 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으로</a:t>
            </a: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불리</a:t>
            </a:r>
            <a:endParaRPr lang="en-US" altLang="ko-KR" sz="20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83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9787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프로젝트 주제 및 선정 배경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기획의도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C0D9BD4-756F-AFA6-266C-1C108B3A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96762"/>
              </p:ext>
            </p:extLst>
          </p:nvPr>
        </p:nvGraphicFramePr>
        <p:xfrm>
          <a:off x="5321106" y="5193196"/>
          <a:ext cx="553564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5643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388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대형화 시설의 인력 활용 현황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5514641" y="5902423"/>
            <a:ext cx="5148572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6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스마트팜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기술로 </a:t>
            </a:r>
            <a:r>
              <a:rPr lang="ko-KR" altLang="en-US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인력 사용량이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많이 </a:t>
            </a:r>
            <a:r>
              <a:rPr lang="ko-KR" altLang="en-US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줄었다</a:t>
            </a:r>
            <a:r>
              <a:rPr lang="en-US" altLang="ko-KR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en-US" altLang="ko-KR" sz="16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53" y="1517248"/>
            <a:ext cx="4104456" cy="2055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517248"/>
            <a:ext cx="5480829" cy="34239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87" y="3760859"/>
            <a:ext cx="4116922" cy="26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486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05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87" name="사각형: 둥근 모서리 16">
            <a:extLst>
              <a:ext uri="{FF2B5EF4-FFF2-40B4-BE49-F238E27FC236}">
                <a16:creationId xmlns:a16="http://schemas.microsoft.com/office/drawing/2014/main" id="{E521B70D-67A3-8111-1F80-FCA0E1856D70}"/>
              </a:ext>
            </a:extLst>
          </p:cNvPr>
          <p:cNvSpPr/>
          <p:nvPr/>
        </p:nvSpPr>
        <p:spPr>
          <a:xfrm>
            <a:off x="3546300" y="1581554"/>
            <a:ext cx="5363941" cy="1224136"/>
          </a:xfrm>
          <a:prstGeom prst="roundRect">
            <a:avLst>
              <a:gd name="adj" fmla="val 6897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srgbClr val="3378C8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7E12C90-2C49-9FF1-E50E-2D4CA4336A95}"/>
              </a:ext>
            </a:extLst>
          </p:cNvPr>
          <p:cNvSpPr/>
          <p:nvPr/>
        </p:nvSpPr>
        <p:spPr>
          <a:xfrm rot="5400000">
            <a:off x="6200960" y="-472270"/>
            <a:ext cx="93786" cy="4439942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0DB3080-EE57-F502-B40D-20275D5DAF63}"/>
              </a:ext>
            </a:extLst>
          </p:cNvPr>
          <p:cNvSpPr txBox="1"/>
          <p:nvPr/>
        </p:nvSpPr>
        <p:spPr>
          <a:xfrm>
            <a:off x="3916816" y="1986169"/>
            <a:ext cx="462291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프로젝트를 수행하면서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/>
            </a:r>
            <a:b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느낀 점이나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경험한 성과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경력 계획 등과 연관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6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641422" y="2951089"/>
            <a:ext cx="3418446" cy="16683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영훈 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더 좋은 부품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활용하여 프로젝트를 진행 해보는 경험을 해보고 싶다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8372229" y="2997265"/>
            <a:ext cx="3336113" cy="166839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재현 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고정적인 주제를 벗어나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다양한 주제의 프로젝트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접해보고 활용하는 경험을 하고싶다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28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8361603" y="4893813"/>
            <a:ext cx="3336113" cy="14552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대근 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개인보다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팀원들과의 화합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으로 인한 경험이 수행능력에 좋은 영향을 준다는 것을 </a:t>
            </a:r>
            <a:r>
              <a:rPr lang="ko-KR" altLang="en-US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얻음</a:t>
            </a:r>
            <a:endParaRPr lang="en-US" altLang="ko-KR" sz="16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모서리가 둥근 직사각형 12">
            <a:extLst>
              <a:ext uri="{FF2B5EF4-FFF2-40B4-BE49-F238E27FC236}">
                <a16:creationId xmlns:a16="http://schemas.microsoft.com/office/drawing/2014/main" id="{F06C92DC-C0AB-FE77-02AB-773B7194FCAC}"/>
              </a:ext>
            </a:extLst>
          </p:cNvPr>
          <p:cNvSpPr/>
          <p:nvPr/>
        </p:nvSpPr>
        <p:spPr>
          <a:xfrm>
            <a:off x="656151" y="4796385"/>
            <a:ext cx="3421692" cy="16683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도경 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이번 </a:t>
            </a:r>
            <a:r>
              <a:rPr lang="ko-KR" altLang="en-US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로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인해 </a:t>
            </a:r>
            <a:r>
              <a:rPr lang="ko-KR" altLang="en-US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다양한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프로그램과 툴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접해보는 과정에 </a:t>
            </a:r>
            <a:r>
              <a:rPr lang="ko-KR" altLang="en-US" sz="1600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점점더</a:t>
            </a:r>
            <a:r>
              <a:rPr lang="ko-KR" altLang="en-US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흥미가 </a:t>
            </a:r>
            <a:r>
              <a:rPr lang="ko-KR" altLang="en-US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생겼다</a:t>
            </a:r>
            <a:r>
              <a:rPr lang="en-US" altLang="ko-KR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en-US" altLang="ko-KR" sz="16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4027882" y="3147914"/>
            <a:ext cx="41822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시간적인 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답답함</a:t>
            </a:r>
            <a:endParaRPr lang="en-US" altLang="ko-KR" sz="20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지식에 대한 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아쉬움</a:t>
            </a:r>
            <a:endParaRPr lang="en-US" altLang="ko-KR" sz="20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더 구성 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할수있을</a:t>
            </a: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것 같은 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욕심</a:t>
            </a:r>
            <a:endParaRPr lang="en-US" altLang="ko-KR" sz="20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새로운것에</a:t>
            </a:r>
            <a:r>
              <a:rPr lang="ko-KR" altLang="en-US" sz="20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대한 환희</a:t>
            </a:r>
            <a:endParaRPr lang="en-US" altLang="ko-KR" sz="20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8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911424" y="2996952"/>
            <a:ext cx="10648924" cy="920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3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감사합니다</a:t>
            </a:r>
            <a:r>
              <a:rPr lang="en-US" altLang="ko-KR" sz="3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en-US" altLang="ko-KR" sz="3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398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9787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프로젝트 주제 및 선정 배경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기획의도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81" y="3934629"/>
            <a:ext cx="3348372" cy="2517133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C0D9BD4-756F-AFA6-266C-1C108B3A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96603"/>
              </p:ext>
            </p:extLst>
          </p:nvPr>
        </p:nvGraphicFramePr>
        <p:xfrm>
          <a:off x="4889345" y="5193196"/>
          <a:ext cx="553564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5643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388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대형화 시설의 인력 활용 현황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393040"/>
            <a:ext cx="3331205" cy="22540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844" y="1390205"/>
            <a:ext cx="6120680" cy="35564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316C95-1060-3E2B-12CF-65A95B12E668}"/>
              </a:ext>
            </a:extLst>
          </p:cNvPr>
          <p:cNvSpPr txBox="1"/>
          <p:nvPr/>
        </p:nvSpPr>
        <p:spPr>
          <a:xfrm>
            <a:off x="4882910" y="5783312"/>
            <a:ext cx="5929613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하지만 현시점에서 수확</a:t>
            </a:r>
            <a:r>
              <a:rPr lang="en-US" altLang="ko-KR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관리는 인력이 더 빠르다</a:t>
            </a:r>
            <a:r>
              <a:rPr lang="en-US" altLang="ko-KR" sz="16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en-US" altLang="ko-KR" sz="16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868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9787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프로젝트 주제 및 선정 배경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기획의도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66035" y="1808820"/>
            <a:ext cx="8928992" cy="3992503"/>
            <a:chOff x="1566035" y="1952836"/>
            <a:chExt cx="8928992" cy="399250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1566035" y="2602886"/>
              <a:ext cx="8928992" cy="334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3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수확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, 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디테일 한 </a:t>
              </a:r>
              <a:r>
                <a:rPr lang="ko-KR" altLang="en-US" sz="3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관리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는 아직까지는 </a:t>
              </a: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인력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이 충당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작물의 각각의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, 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사소한 문제점들을 이동하며 확인하기엔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인간의 </a:t>
              </a:r>
              <a:r>
                <a:rPr lang="ko-KR" altLang="en-US" sz="3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기동성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 이 많이 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떨어짐</a:t>
              </a:r>
              <a:endParaRPr lang="en-US" altLang="ko-KR" sz="24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현시점 가장 빠르게 적용 할 </a:t>
              </a:r>
              <a:r>
                <a:rPr lang="ko-KR" altLang="en-US" sz="24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수있는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 것은 </a:t>
              </a:r>
              <a:r>
                <a:rPr lang="ko-KR" altLang="en-US" sz="32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00B0F0"/>
                  </a:solidFill>
                  <a:latin typeface="+mn-ea"/>
                </a:rPr>
                <a:t>보조 기능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123892" y="1969108"/>
              <a:ext cx="525137" cy="65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2711624" y="1952836"/>
              <a:ext cx="525137" cy="65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231904" y="3755014"/>
              <a:ext cx="525137" cy="65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8472264" y="4689140"/>
              <a:ext cx="525137" cy="65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3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5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109AB5-00CA-F0E8-7FD9-645FB6E912A9}"/>
              </a:ext>
            </a:extLst>
          </p:cNvPr>
          <p:cNvSpPr txBox="1"/>
          <p:nvPr/>
        </p:nvSpPr>
        <p:spPr>
          <a:xfrm>
            <a:off x="1384975" y="620474"/>
            <a:ext cx="9787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프로젝트 주제 및 선정 배경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, 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기획의도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AA92-4EAE-8A8B-E8EE-0F5B51065B1A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74" y="1465039"/>
            <a:ext cx="9247529" cy="5068173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C0D9BD4-756F-AFA6-266C-1C108B3A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315378"/>
              </p:ext>
            </p:extLst>
          </p:nvPr>
        </p:nvGraphicFramePr>
        <p:xfrm>
          <a:off x="6096000" y="6104148"/>
          <a:ext cx="45365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6503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388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모니터링 로봇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(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예시 이미지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)</a:t>
                      </a:r>
                      <a:endParaRPr lang="ko-KR" alt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6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87B3F-32E6-0059-5EBA-B466B834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CFE425-0873-115B-4A24-99ACC676F7E7}"/>
              </a:ext>
            </a:extLst>
          </p:cNvPr>
          <p:cNvSpPr txBox="1"/>
          <p:nvPr/>
        </p:nvSpPr>
        <p:spPr>
          <a:xfrm>
            <a:off x="1384975" y="620474"/>
            <a:ext cx="9787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  <a:cs typeface="맑은 고딕 Semilight" panose="020B0502040204020203" pitchFamily="50" charset="-127"/>
              </a:rPr>
              <a:t>프로젝트내용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2011F-0A02-CC6A-2947-E9A208827201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7AFCE5-19B7-99C8-F068-BF10DFA68C06}"/>
              </a:ext>
            </a:extLst>
          </p:cNvPr>
          <p:cNvGrpSpPr/>
          <p:nvPr/>
        </p:nvGrpSpPr>
        <p:grpSpPr>
          <a:xfrm>
            <a:off x="2063552" y="2564904"/>
            <a:ext cx="7443672" cy="3228874"/>
            <a:chOff x="1883532" y="2091378"/>
            <a:chExt cx="7443672" cy="32288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BE15728-C952-3A5B-A8FF-7D2A1353C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3445" y="2091378"/>
              <a:ext cx="2712254" cy="3228874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7709884-A0C1-37EA-6704-04C47515A8B7}"/>
                </a:ext>
              </a:extLst>
            </p:cNvPr>
            <p:cNvGrpSpPr/>
            <p:nvPr/>
          </p:nvGrpSpPr>
          <p:grpSpPr>
            <a:xfrm>
              <a:off x="1883532" y="2147537"/>
              <a:ext cx="2033674" cy="724945"/>
              <a:chOff x="1883532" y="2147537"/>
              <a:chExt cx="2033674" cy="7249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2E2195D-18CC-92BA-79A2-D85E534A9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8056" y="2147537"/>
                <a:ext cx="1679150" cy="708921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7035930-832A-9542-D2A6-35ABDF0201A2}"/>
                  </a:ext>
                </a:extLst>
              </p:cNvPr>
              <p:cNvSpPr/>
              <p:nvPr/>
            </p:nvSpPr>
            <p:spPr>
              <a:xfrm>
                <a:off x="1883532" y="2544302"/>
                <a:ext cx="487822" cy="32818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</a:rPr>
                  <a:t>조도센서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D9E8A76-928C-2013-E084-EAD31ACEFBD9}"/>
                </a:ext>
              </a:extLst>
            </p:cNvPr>
            <p:cNvGrpSpPr/>
            <p:nvPr/>
          </p:nvGrpSpPr>
          <p:grpSpPr>
            <a:xfrm>
              <a:off x="2502706" y="3784160"/>
              <a:ext cx="1497164" cy="1161396"/>
              <a:chOff x="2915050" y="3852456"/>
              <a:chExt cx="1497164" cy="116139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6BA516C-73D1-3CAF-F193-BA6174778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5475" y="3852456"/>
                <a:ext cx="1076739" cy="1161396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D2270C5-8852-0B1C-DB7C-77AA3DB9526E}"/>
                  </a:ext>
                </a:extLst>
              </p:cNvPr>
              <p:cNvSpPr/>
              <p:nvPr/>
            </p:nvSpPr>
            <p:spPr>
              <a:xfrm>
                <a:off x="2915050" y="4594965"/>
                <a:ext cx="487822" cy="32818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</a:rPr>
                  <a:t>습도센서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8F75A81-7B10-7BAD-F1AF-F1A3E961864D}"/>
                </a:ext>
              </a:extLst>
            </p:cNvPr>
            <p:cNvGrpSpPr/>
            <p:nvPr/>
          </p:nvGrpSpPr>
          <p:grpSpPr>
            <a:xfrm>
              <a:off x="7666450" y="3067337"/>
              <a:ext cx="1660754" cy="897594"/>
              <a:chOff x="7090171" y="3705816"/>
              <a:chExt cx="1660754" cy="89759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8A256C3-4E26-84EE-92ED-B98A9269B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0171" y="3705816"/>
                <a:ext cx="1173306" cy="897594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8793C9E-B78C-9D51-A37A-6BBBBCFBE3AB}"/>
                  </a:ext>
                </a:extLst>
              </p:cNvPr>
              <p:cNvSpPr/>
              <p:nvPr/>
            </p:nvSpPr>
            <p:spPr>
              <a:xfrm>
                <a:off x="8263103" y="4154613"/>
                <a:ext cx="487822" cy="32818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</a:rPr>
                  <a:t>온도센서</a:t>
                </a:r>
              </a:p>
            </p:txBody>
          </p:sp>
        </p:grpSp>
        <p:sp>
          <p:nvSpPr>
            <p:cNvPr id="26" name="오른쪽 화살표 17">
              <a:extLst>
                <a:ext uri="{FF2B5EF4-FFF2-40B4-BE49-F238E27FC236}">
                  <a16:creationId xmlns:a16="http://schemas.microsoft.com/office/drawing/2014/main" id="{CFFF86CD-647E-6F8A-3AA4-B0EA9A74D9BA}"/>
                </a:ext>
              </a:extLst>
            </p:cNvPr>
            <p:cNvSpPr/>
            <p:nvPr/>
          </p:nvSpPr>
          <p:spPr>
            <a:xfrm rot="2587590">
              <a:off x="3906140" y="2830268"/>
              <a:ext cx="594557" cy="202587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화살표 17">
              <a:extLst>
                <a:ext uri="{FF2B5EF4-FFF2-40B4-BE49-F238E27FC236}">
                  <a16:creationId xmlns:a16="http://schemas.microsoft.com/office/drawing/2014/main" id="{6359F1FC-EE34-A2D0-BAFD-746344E6B3FF}"/>
                </a:ext>
              </a:extLst>
            </p:cNvPr>
            <p:cNvSpPr/>
            <p:nvPr/>
          </p:nvSpPr>
          <p:spPr>
            <a:xfrm>
              <a:off x="4077381" y="4197319"/>
              <a:ext cx="594557" cy="202587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오른쪽 화살표 17">
              <a:extLst>
                <a:ext uri="{FF2B5EF4-FFF2-40B4-BE49-F238E27FC236}">
                  <a16:creationId xmlns:a16="http://schemas.microsoft.com/office/drawing/2014/main" id="{ECEF7F1B-01EE-2601-DAE2-189E49E2A1C6}"/>
                </a:ext>
              </a:extLst>
            </p:cNvPr>
            <p:cNvSpPr/>
            <p:nvPr/>
          </p:nvSpPr>
          <p:spPr>
            <a:xfrm rot="9165622">
              <a:off x="7031321" y="3604522"/>
              <a:ext cx="594557" cy="202587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모서리가 둥근 직사각형 12">
            <a:extLst>
              <a:ext uri="{FF2B5EF4-FFF2-40B4-BE49-F238E27FC236}">
                <a16:creationId xmlns:a16="http://schemas.microsoft.com/office/drawing/2014/main" id="{36608152-CBE4-AD71-1361-77458A6F4208}"/>
              </a:ext>
            </a:extLst>
          </p:cNvPr>
          <p:cNvSpPr/>
          <p:nvPr/>
        </p:nvSpPr>
        <p:spPr>
          <a:xfrm>
            <a:off x="1163452" y="1380552"/>
            <a:ext cx="4272872" cy="6268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포트에 설치한 센서반응 감지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조도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습도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온도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모서리가 둥근 직사각형 12">
            <a:extLst>
              <a:ext uri="{FF2B5EF4-FFF2-40B4-BE49-F238E27FC236}">
                <a16:creationId xmlns:a16="http://schemas.microsoft.com/office/drawing/2014/main" id="{E4F4F2FA-7C2E-979D-4F4A-21317D79BF99}"/>
              </a:ext>
            </a:extLst>
          </p:cNvPr>
          <p:cNvSpPr/>
          <p:nvPr/>
        </p:nvSpPr>
        <p:spPr>
          <a:xfrm>
            <a:off x="538428" y="1380551"/>
            <a:ext cx="487822" cy="6268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36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699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35AD0-0881-A2D7-2EDA-94C556B03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69CA6C4-AB3B-C7BE-D024-98B31A16B930}"/>
              </a:ext>
            </a:extLst>
          </p:cNvPr>
          <p:cNvGrpSpPr/>
          <p:nvPr/>
        </p:nvGrpSpPr>
        <p:grpSpPr>
          <a:xfrm>
            <a:off x="5708952" y="2211434"/>
            <a:ext cx="4042645" cy="3567634"/>
            <a:chOff x="6852084" y="1385499"/>
            <a:chExt cx="4042645" cy="356763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2E37CB-792C-CDE9-6323-B0B5814DA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2084" y="1385499"/>
              <a:ext cx="4042645" cy="356763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54275C-6A3B-B0EF-EFFD-927E8BC0AAD2}"/>
                </a:ext>
              </a:extLst>
            </p:cNvPr>
            <p:cNvSpPr/>
            <p:nvPr/>
          </p:nvSpPr>
          <p:spPr>
            <a:xfrm>
              <a:off x="6935733" y="3685580"/>
              <a:ext cx="1247707" cy="1075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E3F131-5F7B-36F5-6F1B-DDBF3EDBE6E9}"/>
              </a:ext>
            </a:extLst>
          </p:cNvPr>
          <p:cNvSpPr txBox="1"/>
          <p:nvPr/>
        </p:nvSpPr>
        <p:spPr>
          <a:xfrm>
            <a:off x="1384975" y="620474"/>
            <a:ext cx="9787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  <a:cs typeface="맑은 고딕 Semilight" panose="020B0502040204020203" pitchFamily="50" charset="-127"/>
              </a:rPr>
              <a:t>프로젝트내용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B1DA4-2829-B8D6-2B46-7893D3A83EAE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559E40C-CF3B-A8FE-0636-9C148349F8CD}"/>
              </a:ext>
            </a:extLst>
          </p:cNvPr>
          <p:cNvSpPr/>
          <p:nvPr/>
        </p:nvSpPr>
        <p:spPr>
          <a:xfrm>
            <a:off x="2827545" y="5587083"/>
            <a:ext cx="1388896" cy="4416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이미지 촬영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6225C4-3D8B-2AF8-A136-6DF5B27C1F23}"/>
              </a:ext>
            </a:extLst>
          </p:cNvPr>
          <p:cNvSpPr/>
          <p:nvPr/>
        </p:nvSpPr>
        <p:spPr>
          <a:xfrm>
            <a:off x="7725449" y="5535091"/>
            <a:ext cx="791296" cy="4416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급수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BCC43-A3C2-56BB-616E-29B737DDB74D}"/>
              </a:ext>
            </a:extLst>
          </p:cNvPr>
          <p:cNvGrpSpPr/>
          <p:nvPr/>
        </p:nvGrpSpPr>
        <p:grpSpPr>
          <a:xfrm>
            <a:off x="538428" y="1380551"/>
            <a:ext cx="4897896" cy="626814"/>
            <a:chOff x="538428" y="1380551"/>
            <a:chExt cx="4897896" cy="62681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5" name="모서리가 둥근 직사각형 12">
              <a:extLst>
                <a:ext uri="{FF2B5EF4-FFF2-40B4-BE49-F238E27FC236}">
                  <a16:creationId xmlns:a16="http://schemas.microsoft.com/office/drawing/2014/main" id="{3234D666-CCEE-C755-AE0E-E3FF38D5D4FE}"/>
                </a:ext>
              </a:extLst>
            </p:cNvPr>
            <p:cNvSpPr/>
            <p:nvPr/>
          </p:nvSpPr>
          <p:spPr>
            <a:xfrm>
              <a:off x="1163452" y="1380552"/>
              <a:ext cx="4272872" cy="626813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모니터링 로봇 해당위치에 이동하여 처리</a:t>
              </a:r>
              <a:endParaRPr lang="en-US" altLang="ko-KR" sz="1600" b="1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(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급수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이미지 촬영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모서리가 둥근 직사각형 12">
              <a:extLst>
                <a:ext uri="{FF2B5EF4-FFF2-40B4-BE49-F238E27FC236}">
                  <a16:creationId xmlns:a16="http://schemas.microsoft.com/office/drawing/2014/main" id="{1AE311AC-C597-0A35-627A-0BC4DF1F2DF6}"/>
                </a:ext>
              </a:extLst>
            </p:cNvPr>
            <p:cNvSpPr/>
            <p:nvPr/>
          </p:nvSpPr>
          <p:spPr>
            <a:xfrm>
              <a:off x="538428" y="1380551"/>
              <a:ext cx="487822" cy="626813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b="1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36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29BE59D-E863-2A13-CAA6-2D776DC4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10" y="4293837"/>
            <a:ext cx="1228128" cy="14620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C86121-BDAA-096D-8FCC-6F021AC11091}"/>
              </a:ext>
            </a:extLst>
          </p:cNvPr>
          <p:cNvGrpSpPr/>
          <p:nvPr/>
        </p:nvGrpSpPr>
        <p:grpSpPr>
          <a:xfrm>
            <a:off x="2243946" y="3052793"/>
            <a:ext cx="2401595" cy="2433056"/>
            <a:chOff x="2387588" y="3011019"/>
            <a:chExt cx="2401595" cy="24330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81B489-38AE-47E8-DA5D-1299C8C8D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274" y="3011019"/>
              <a:ext cx="952178" cy="8671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37211F9-C158-A5CB-5107-51357CB27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5175" t="46134" r="6908" b="9829"/>
            <a:stretch>
              <a:fillRect/>
            </a:stretch>
          </p:blipFill>
          <p:spPr>
            <a:xfrm flipH="1">
              <a:off x="2387588" y="3873010"/>
              <a:ext cx="2401595" cy="1571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62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8B96-DCB0-4FA4-BAFF-C4FF3B500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B940F-35E9-8991-E51C-BA8D8AA94C58}"/>
              </a:ext>
            </a:extLst>
          </p:cNvPr>
          <p:cNvSpPr txBox="1"/>
          <p:nvPr/>
        </p:nvSpPr>
        <p:spPr>
          <a:xfrm>
            <a:off x="1384975" y="620474"/>
            <a:ext cx="9787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  <a:cs typeface="맑은 고딕 Semilight" panose="020B0502040204020203" pitchFamily="50" charset="-127"/>
              </a:rPr>
              <a:t>프로젝트내용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28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05561-7ABB-3F6C-FFC2-EF6874AA8CBC}"/>
              </a:ext>
            </a:extLst>
          </p:cNvPr>
          <p:cNvSpPr txBox="1"/>
          <p:nvPr/>
        </p:nvSpPr>
        <p:spPr>
          <a:xfrm>
            <a:off x="299356" y="368660"/>
            <a:ext cx="126667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rPr>
              <a:t>01</a:t>
            </a:r>
            <a:endParaRPr lang="ko-KR" altLang="en-US" sz="4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C2F031D-F752-87E5-D0BB-4008106578C5}"/>
              </a:ext>
            </a:extLst>
          </p:cNvPr>
          <p:cNvGrpSpPr/>
          <p:nvPr/>
        </p:nvGrpSpPr>
        <p:grpSpPr>
          <a:xfrm>
            <a:off x="538428" y="1380551"/>
            <a:ext cx="4897896" cy="626814"/>
            <a:chOff x="538428" y="1380551"/>
            <a:chExt cx="4897896" cy="626814"/>
          </a:xfrm>
        </p:grpSpPr>
        <p:sp>
          <p:nvSpPr>
            <p:cNvPr id="38" name="모서리가 둥근 직사각형 12">
              <a:extLst>
                <a:ext uri="{FF2B5EF4-FFF2-40B4-BE49-F238E27FC236}">
                  <a16:creationId xmlns:a16="http://schemas.microsoft.com/office/drawing/2014/main" id="{F06C92DC-C0AB-FE77-02AB-773B7194FCAC}"/>
                </a:ext>
              </a:extLst>
            </p:cNvPr>
            <p:cNvSpPr/>
            <p:nvPr/>
          </p:nvSpPr>
          <p:spPr>
            <a:xfrm>
              <a:off x="1163452" y="1380552"/>
              <a:ext cx="4272872" cy="62681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수집된 정보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이미지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센서 값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)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를</a:t>
              </a:r>
              <a:endParaRPr lang="en-US" altLang="ko-KR" sz="1600" b="1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데이터화 하여 저장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사용자에게 알림</a:t>
              </a:r>
            </a:p>
          </p:txBody>
        </p:sp>
        <p:sp>
          <p:nvSpPr>
            <p:cNvPr id="39" name="모서리가 둥근 직사각형 12">
              <a:extLst>
                <a:ext uri="{FF2B5EF4-FFF2-40B4-BE49-F238E27FC236}">
                  <a16:creationId xmlns:a16="http://schemas.microsoft.com/office/drawing/2014/main" id="{5FD72DEF-46C1-963E-2D4C-590AEA84A97B}"/>
                </a:ext>
              </a:extLst>
            </p:cNvPr>
            <p:cNvSpPr/>
            <p:nvPr/>
          </p:nvSpPr>
          <p:spPr>
            <a:xfrm>
              <a:off x="538428" y="1380551"/>
              <a:ext cx="487822" cy="62681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b="1" dirty="0">
                  <a:solidFill>
                    <a:schemeClr val="tx1"/>
                  </a:solidFill>
                  <a:latin typeface="+mn-ea"/>
                </a:rPr>
                <a:t>3</a:t>
              </a:r>
              <a:endParaRPr lang="ko-KR" altLang="en-US" sz="36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163452" y="2564904"/>
            <a:ext cx="9342353" cy="3276364"/>
            <a:chOff x="870696" y="2528900"/>
            <a:chExt cx="9342353" cy="327636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F5BDF0C-7FD1-9A1F-ACF0-221D494B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7707" y="4431688"/>
              <a:ext cx="1184427" cy="94502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C7C4528-8E5A-B054-0008-1DAD1DF5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24"/>
            <a:stretch>
              <a:fillRect/>
            </a:stretch>
          </p:blipFill>
          <p:spPr>
            <a:xfrm>
              <a:off x="8671021" y="2528900"/>
              <a:ext cx="1542028" cy="115463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9910DFA-AE81-7568-783F-56431C9B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6458" y="3043745"/>
              <a:ext cx="1578049" cy="1439623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C80EDC5-C5FB-48B9-9316-CD2F349CD564}"/>
                </a:ext>
              </a:extLst>
            </p:cNvPr>
            <p:cNvSpPr/>
            <p:nvPr/>
          </p:nvSpPr>
          <p:spPr>
            <a:xfrm>
              <a:off x="5513696" y="4551189"/>
              <a:ext cx="1203572" cy="3826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+mn-ea"/>
                </a:rPr>
                <a:t>이미지 촬영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60B3661-3D24-70AB-1E63-7825D49756FE}"/>
                </a:ext>
              </a:extLst>
            </p:cNvPr>
            <p:cNvSpPr/>
            <p:nvPr/>
          </p:nvSpPr>
          <p:spPr>
            <a:xfrm>
              <a:off x="8525437" y="3687252"/>
              <a:ext cx="1687612" cy="3826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+mn-ea"/>
                </a:rPr>
                <a:t>데이터 시각화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1DBBBE-C759-C284-AC36-DC5915E1716B}"/>
                </a:ext>
              </a:extLst>
            </p:cNvPr>
            <p:cNvSpPr/>
            <p:nvPr/>
          </p:nvSpPr>
          <p:spPr>
            <a:xfrm>
              <a:off x="8818562" y="5422583"/>
              <a:ext cx="1203572" cy="3826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+mn-ea"/>
                </a:rPr>
                <a:t>데이터 저장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35CA458-BE8D-A07C-7494-5505CC36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142" t="10599" r="5363" b="9668"/>
            <a:stretch>
              <a:fillRect/>
            </a:stretch>
          </p:blipFill>
          <p:spPr>
            <a:xfrm>
              <a:off x="1553501" y="3094831"/>
              <a:ext cx="2301549" cy="1215280"/>
            </a:xfrm>
            <a:prstGeom prst="rect">
              <a:avLst/>
            </a:prstGeom>
          </p:spPr>
        </p:pic>
        <p:sp>
          <p:nvSpPr>
            <p:cNvPr id="12" name="오른쪽 화살표 17">
              <a:extLst>
                <a:ext uri="{FF2B5EF4-FFF2-40B4-BE49-F238E27FC236}">
                  <a16:creationId xmlns:a16="http://schemas.microsoft.com/office/drawing/2014/main" id="{F9F68423-C7EF-0A07-D228-C9A20542CE82}"/>
                </a:ext>
              </a:extLst>
            </p:cNvPr>
            <p:cNvSpPr/>
            <p:nvPr/>
          </p:nvSpPr>
          <p:spPr>
            <a:xfrm rot="10800000">
              <a:off x="3880143" y="4063712"/>
              <a:ext cx="723138" cy="246399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C3DBE1D-F723-7BC0-DC62-3EA8FAA9771B}"/>
                </a:ext>
              </a:extLst>
            </p:cNvPr>
            <p:cNvSpPr/>
            <p:nvPr/>
          </p:nvSpPr>
          <p:spPr>
            <a:xfrm>
              <a:off x="2331076" y="4438528"/>
              <a:ext cx="1388670" cy="3826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사용자 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</a:rPr>
                <a:t>알림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3F07569-7E56-9C46-E991-D070C65A87A8}"/>
                </a:ext>
              </a:extLst>
            </p:cNvPr>
            <p:cNvSpPr/>
            <p:nvPr/>
          </p:nvSpPr>
          <p:spPr>
            <a:xfrm>
              <a:off x="4758843" y="2791642"/>
              <a:ext cx="2627420" cy="2627420"/>
            </a:xfrm>
            <a:prstGeom prst="rect">
              <a:avLst/>
            </a:prstGeom>
            <a:noFill/>
            <a:ln w="571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7">
              <a:extLst>
                <a:ext uri="{FF2B5EF4-FFF2-40B4-BE49-F238E27FC236}">
                  <a16:creationId xmlns:a16="http://schemas.microsoft.com/office/drawing/2014/main" id="{9EF1E86F-0FBB-ECC7-64F9-F1B892874F6B}"/>
                </a:ext>
              </a:extLst>
            </p:cNvPr>
            <p:cNvSpPr/>
            <p:nvPr/>
          </p:nvSpPr>
          <p:spPr>
            <a:xfrm>
              <a:off x="7565318" y="3963560"/>
              <a:ext cx="723138" cy="246399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696" y="2872657"/>
              <a:ext cx="1290769" cy="2716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1080</Words>
  <Application>Microsoft Office PowerPoint</Application>
  <PresentationFormat>와이드스크린</PresentationFormat>
  <Paragraphs>275</Paragraphs>
  <Slides>31</Slides>
  <Notes>2</Notes>
  <HiddenSlides>0</HiddenSlides>
  <MMClips>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맑은 고딕 Semilight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Windows 사용자</cp:lastModifiedBy>
  <cp:revision>671</cp:revision>
  <dcterms:created xsi:type="dcterms:W3CDTF">2023-12-20T03:00:25Z</dcterms:created>
  <dcterms:modified xsi:type="dcterms:W3CDTF">2025-09-12T04:11:21Z</dcterms:modified>
</cp:coreProperties>
</file>